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82" r:id="rId8"/>
    <p:sldId id="283" r:id="rId9"/>
    <p:sldId id="259" r:id="rId10"/>
    <p:sldId id="260" r:id="rId11"/>
    <p:sldId id="261" r:id="rId12"/>
    <p:sldId id="262" r:id="rId13"/>
    <p:sldId id="263" r:id="rId14"/>
    <p:sldId id="267" r:id="rId15"/>
    <p:sldId id="268" r:id="rId16"/>
    <p:sldId id="269" r:id="rId17"/>
    <p:sldId id="270" r:id="rId18"/>
    <p:sldId id="271" r:id="rId19"/>
    <p:sldId id="265" r:id="rId20"/>
    <p:sldId id="266" r:id="rId21"/>
    <p:sldId id="272" r:id="rId22"/>
    <p:sldId id="276" r:id="rId23"/>
    <p:sldId id="277" r:id="rId24"/>
    <p:sldId id="278" r:id="rId25"/>
    <p:sldId id="279" r:id="rId26"/>
    <p:sldId id="280" r:id="rId27"/>
    <p:sldId id="275" r:id="rId28"/>
    <p:sldId id="284" r:id="rId2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BF6"/>
    <a:srgbClr val="F2FFF2"/>
    <a:srgbClr val="F5F9F5"/>
    <a:srgbClr val="F2FCF2"/>
    <a:srgbClr val="FFFFFF"/>
    <a:srgbClr val="40BE6C"/>
    <a:srgbClr val="4AB67C"/>
    <a:srgbClr val="3EB6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164A6C-748A-4E61-BB56-136DE9024BCE}" v="1" dt="2024-02-20T12:22:18.480"/>
    <p1510:client id="{8209FD8B-09FA-43B1-8D3F-678BBB4CEDDF}" v="22" dt="2024-02-20T11:58:07.8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0" d="100"/>
          <a:sy n="80" d="100"/>
        </p:scale>
        <p:origin x="154" y="1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3F730E-508F-FE34-18C3-D1D0A0A0CE2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B7602D95-1C7E-B5DE-FB68-8F407EED80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68A86D20-67F6-3B0E-BD59-62B5C22274B4}"/>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5F96D858-5CD1-9153-6E9C-63F2705EA9A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4F1DD2A-8D2E-0540-A1EC-561C9CD975DA}"/>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4279076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DD3902-F61A-D246-DD06-A9421A84ABBA}"/>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A4CD0FBE-92E1-471C-49EC-A3C2D8CB30F4}"/>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22F798C-F424-90DB-BDC0-D70F57965DDD}"/>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FE063737-F67B-656C-26BA-3BE0F7E6A33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F8EC5F4-733F-CAB0-8040-D518914D2BFA}"/>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2742224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8672A03F-A631-2642-128A-7B4A31CA2649}"/>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50F98E2-432A-846A-351E-FD76154F185D}"/>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3E7EC3B-E0C4-06D1-5E0B-6C6414ACDB17}"/>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5947EFF6-3FB9-302B-9811-2836868FEA9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6010615-7663-F46D-E036-CC8877D7CDD1}"/>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485144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BAF80C-583D-4447-7493-CA889BD4126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AA8BA73-31F4-853E-B472-2FAE5AA608BF}"/>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0B99FF7-8A70-1549-A3C0-3912BE711A2C}"/>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C43DCA11-E526-5D88-4664-712B7F2268A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6243E3D-6010-43A8-BAAA-1D90FC1BEB0B}"/>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4217072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FAB7A5-AEFC-0A2E-8971-BBD3EF95D583}"/>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25667CDB-8A67-ED03-E584-C0B527BABD6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B0CD4582-63C3-E3AD-8816-F7F8128840C1}"/>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15D85E35-CE18-8376-BB47-11B0FB3CECFB}"/>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C3977CB-F888-7626-7B3B-8EBE631299FB}"/>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1545437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F15EAF-1E24-C4B6-670A-60C2445BF3E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605FC63-0E13-061C-7D76-FB84FDD12742}"/>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18F52E6F-9289-8F81-848B-73034371E8E0}"/>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FF5829FD-09EA-150E-9888-B1CB31A031A1}"/>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6" name="Segnaposto piè di pagina 5">
            <a:extLst>
              <a:ext uri="{FF2B5EF4-FFF2-40B4-BE49-F238E27FC236}">
                <a16:creationId xmlns:a16="http://schemas.microsoft.com/office/drawing/2014/main" id="{91A256A6-F263-2DA3-C61E-CB3E879A362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49DB435F-C119-7A0B-D570-29589E8AE1F9}"/>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2790053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177DD7-E67A-521E-9AB7-5FD36A904B3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86571695-518D-3364-94DA-61602AEE3D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748CADF-5CFD-E965-B199-3CA640FDE696}"/>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D81437EF-2C3B-C2DE-D6E3-2B9C4E74B4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AD23669-98CA-CEC6-586D-C169B881C01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9336E6AD-76E6-D432-BD08-8029221B854B}"/>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8" name="Segnaposto piè di pagina 7">
            <a:extLst>
              <a:ext uri="{FF2B5EF4-FFF2-40B4-BE49-F238E27FC236}">
                <a16:creationId xmlns:a16="http://schemas.microsoft.com/office/drawing/2014/main" id="{A79BC0F7-D5B5-551C-01B7-205C4F244B8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CDA2893E-466E-074E-A8FF-EF52CB86016E}"/>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2657603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732B0F3-0C99-8552-F0FA-9CCEF24B2E05}"/>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DB6BCE54-1ADD-60C5-938C-19E5A7462580}"/>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4" name="Segnaposto piè di pagina 3">
            <a:extLst>
              <a:ext uri="{FF2B5EF4-FFF2-40B4-BE49-F238E27FC236}">
                <a16:creationId xmlns:a16="http://schemas.microsoft.com/office/drawing/2014/main" id="{BFA78662-613C-FC4F-3746-70EA9A3531A2}"/>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4D2046A5-E684-6E3F-7CE8-05392165974D}"/>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26741692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E96036D5-89E3-9118-3BD4-27A2DFEF12C3}"/>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3" name="Segnaposto piè di pagina 2">
            <a:extLst>
              <a:ext uri="{FF2B5EF4-FFF2-40B4-BE49-F238E27FC236}">
                <a16:creationId xmlns:a16="http://schemas.microsoft.com/office/drawing/2014/main" id="{7C1E13BA-798E-593C-4AEB-8D5DA8BBB7F3}"/>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5AFC40E1-56FA-5EE1-DEE5-930824A8A271}"/>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959670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A4454D1-C8DF-B72A-5874-53119BF120D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1F70B45-8C7F-59B6-84C2-5CB5D400CA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64A1FE97-F053-6C52-E597-E33898DF9C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E052827-8AC2-ABED-162F-0C2C16709092}"/>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6" name="Segnaposto piè di pagina 5">
            <a:extLst>
              <a:ext uri="{FF2B5EF4-FFF2-40B4-BE49-F238E27FC236}">
                <a16:creationId xmlns:a16="http://schemas.microsoft.com/office/drawing/2014/main" id="{5724E89F-1DB6-EFF1-03B6-EE6EBBDBE936}"/>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4FFE259D-920B-0918-BA6A-37F28CDDFC6F}"/>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4132447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5C0469-5555-91B7-B59D-C53D6DC4A85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1FD083ED-F4C2-B064-7041-7E09A543F2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03C73EB7-C402-CA9B-0D94-65AB1AD20F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6EE1876-12E9-1C77-4CF3-C0B5F9FE2920}"/>
              </a:ext>
            </a:extLst>
          </p:cNvPr>
          <p:cNvSpPr>
            <a:spLocks noGrp="1"/>
          </p:cNvSpPr>
          <p:nvPr>
            <p:ph type="dt" sz="half" idx="10"/>
          </p:nvPr>
        </p:nvSpPr>
        <p:spPr/>
        <p:txBody>
          <a:bodyPr/>
          <a:lstStyle/>
          <a:p>
            <a:fld id="{2A17C9C5-747D-4FD8-BA9C-D61567AF5EDC}" type="datetimeFigureOut">
              <a:rPr lang="it-IT" smtClean="0"/>
              <a:t>20/02/2024</a:t>
            </a:fld>
            <a:endParaRPr lang="it-IT"/>
          </a:p>
        </p:txBody>
      </p:sp>
      <p:sp>
        <p:nvSpPr>
          <p:cNvPr id="6" name="Segnaposto piè di pagina 5">
            <a:extLst>
              <a:ext uri="{FF2B5EF4-FFF2-40B4-BE49-F238E27FC236}">
                <a16:creationId xmlns:a16="http://schemas.microsoft.com/office/drawing/2014/main" id="{BFA23D04-A1DA-31D4-D3E5-0C5FD31EAF4D}"/>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0A7BAE8-EAAC-185A-2D40-1F6BB1793C3A}"/>
              </a:ext>
            </a:extLst>
          </p:cNvPr>
          <p:cNvSpPr>
            <a:spLocks noGrp="1"/>
          </p:cNvSpPr>
          <p:nvPr>
            <p:ph type="sldNum" sz="quarter" idx="12"/>
          </p:nvPr>
        </p:nvSpPr>
        <p:spPr/>
        <p:txBody>
          <a:bodyPr/>
          <a:lstStyle/>
          <a:p>
            <a:fld id="{E98C2997-0947-4F57-9D33-D34170751C79}" type="slidenum">
              <a:rPr lang="it-IT" smtClean="0"/>
              <a:t>‹N›</a:t>
            </a:fld>
            <a:endParaRPr lang="it-IT"/>
          </a:p>
        </p:txBody>
      </p:sp>
    </p:spTree>
    <p:extLst>
      <p:ext uri="{BB962C8B-B14F-4D97-AF65-F5344CB8AC3E}">
        <p14:creationId xmlns:p14="http://schemas.microsoft.com/office/powerpoint/2010/main" val="1716656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074FF56-B79B-8618-FAC4-A55FFAA623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BD5695C4-FA31-D6A6-815B-30A0F1DB20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FC8A4A9-3486-7D56-0DED-A7F410AA90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A17C9C5-747D-4FD8-BA9C-D61567AF5EDC}" type="datetimeFigureOut">
              <a:rPr lang="it-IT" smtClean="0"/>
              <a:t>20/02/2024</a:t>
            </a:fld>
            <a:endParaRPr lang="it-IT"/>
          </a:p>
        </p:txBody>
      </p:sp>
      <p:sp>
        <p:nvSpPr>
          <p:cNvPr id="5" name="Segnaposto piè di pagina 4">
            <a:extLst>
              <a:ext uri="{FF2B5EF4-FFF2-40B4-BE49-F238E27FC236}">
                <a16:creationId xmlns:a16="http://schemas.microsoft.com/office/drawing/2014/main" id="{0B59FF45-8719-E454-64FC-AB2873FB23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87667365-184E-F5BF-C1E1-0A79E3A4A6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98C2997-0947-4F57-9D33-D34170751C79}" type="slidenum">
              <a:rPr lang="it-IT" smtClean="0"/>
              <a:t>‹N›</a:t>
            </a:fld>
            <a:endParaRPr lang="it-IT"/>
          </a:p>
        </p:txBody>
      </p:sp>
    </p:spTree>
    <p:extLst>
      <p:ext uri="{BB962C8B-B14F-4D97-AF65-F5344CB8AC3E}">
        <p14:creationId xmlns:p14="http://schemas.microsoft.com/office/powerpoint/2010/main" val="161290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AB67C"/>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AB48A7-ED5F-CF2A-A94C-9861440B9C2E}"/>
              </a:ext>
            </a:extLst>
          </p:cNvPr>
          <p:cNvSpPr>
            <a:spLocks noGrp="1"/>
          </p:cNvSpPr>
          <p:nvPr>
            <p:ph type="ctrTitle"/>
          </p:nvPr>
        </p:nvSpPr>
        <p:spPr/>
        <p:txBody>
          <a:bodyPr/>
          <a:lstStyle/>
          <a:p>
            <a:endParaRPr lang="it-IT" dirty="0"/>
          </a:p>
        </p:txBody>
      </p:sp>
      <p:sp>
        <p:nvSpPr>
          <p:cNvPr id="3" name="Sottotitolo 2">
            <a:extLst>
              <a:ext uri="{FF2B5EF4-FFF2-40B4-BE49-F238E27FC236}">
                <a16:creationId xmlns:a16="http://schemas.microsoft.com/office/drawing/2014/main" id="{66A4E7A2-52E2-A5A9-4636-F7B1BEB9AE48}"/>
              </a:ext>
            </a:extLst>
          </p:cNvPr>
          <p:cNvSpPr>
            <a:spLocks noGrp="1"/>
          </p:cNvSpPr>
          <p:nvPr>
            <p:ph type="subTitle" idx="1"/>
          </p:nvPr>
        </p:nvSpPr>
        <p:spPr/>
        <p:txBody>
          <a:bodyPr/>
          <a:lstStyle/>
          <a:p>
            <a:endParaRPr lang="it-IT"/>
          </a:p>
        </p:txBody>
      </p:sp>
      <p:pic>
        <p:nvPicPr>
          <p:cNvPr id="11" name="Immagine 10" descr="Immagine che contiene Elementi grafici, verde, grafica, logo">
            <a:extLst>
              <a:ext uri="{FF2B5EF4-FFF2-40B4-BE49-F238E27FC236}">
                <a16:creationId xmlns:a16="http://schemas.microsoft.com/office/drawing/2014/main" id="{F218FF14-3857-E470-AC34-9C101A34D2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16"/>
            <a:ext cx="12192000" cy="6855684"/>
          </a:xfrm>
          <a:prstGeom prst="rect">
            <a:avLst/>
          </a:prstGeom>
        </p:spPr>
      </p:pic>
      <p:pic>
        <p:nvPicPr>
          <p:cNvPr id="14" name="Immagine 13" descr="Immagine che contiene Elementi grafici, verde, grafica, logo&#10;&#10;Descrizione generata automaticamente">
            <a:extLst>
              <a:ext uri="{FF2B5EF4-FFF2-40B4-BE49-F238E27FC236}">
                <a16:creationId xmlns:a16="http://schemas.microsoft.com/office/drawing/2014/main" id="{7A0D4C25-D2FB-A2D9-0D95-0E77C7394E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808" y="2316"/>
            <a:ext cx="12192000" cy="6855684"/>
          </a:xfrm>
          <a:prstGeom prst="rect">
            <a:avLst/>
          </a:prstGeom>
        </p:spPr>
      </p:pic>
      <p:sp>
        <p:nvSpPr>
          <p:cNvPr id="12" name="CasellaDiTesto 11">
            <a:extLst>
              <a:ext uri="{FF2B5EF4-FFF2-40B4-BE49-F238E27FC236}">
                <a16:creationId xmlns:a16="http://schemas.microsoft.com/office/drawing/2014/main" id="{436B1630-DE93-D8B1-C4F4-9D716B03C417}"/>
              </a:ext>
            </a:extLst>
          </p:cNvPr>
          <p:cNvSpPr txBox="1"/>
          <p:nvPr/>
        </p:nvSpPr>
        <p:spPr>
          <a:xfrm>
            <a:off x="92079" y="15150"/>
            <a:ext cx="5715000" cy="3170099"/>
          </a:xfrm>
          <a:prstGeom prst="rect">
            <a:avLst/>
          </a:prstGeom>
          <a:noFill/>
        </p:spPr>
        <p:txBody>
          <a:bodyPr wrap="square" rtlCol="0">
            <a:spAutoFit/>
          </a:bodyPr>
          <a:lstStyle/>
          <a:p>
            <a:r>
              <a:rPr lang="it-IT" sz="5000" b="1" dirty="0">
                <a:solidFill>
                  <a:srgbClr val="3EB66C"/>
                </a:solidFill>
                <a:latin typeface="Metropolis" panose="00000800000000000000" pitchFamily="50" charset="0"/>
              </a:rPr>
              <a:t>Analisi Delle Migliori Canzoni Dal 2008 Al 2019 Su…</a:t>
            </a:r>
          </a:p>
        </p:txBody>
      </p:sp>
      <p:sp>
        <p:nvSpPr>
          <p:cNvPr id="15" name="CasellaDiTesto 14">
            <a:extLst>
              <a:ext uri="{FF2B5EF4-FFF2-40B4-BE49-F238E27FC236}">
                <a16:creationId xmlns:a16="http://schemas.microsoft.com/office/drawing/2014/main" id="{7A23645B-D731-237F-3AD4-1950432ACFD3}"/>
              </a:ext>
            </a:extLst>
          </p:cNvPr>
          <p:cNvSpPr txBox="1"/>
          <p:nvPr/>
        </p:nvSpPr>
        <p:spPr>
          <a:xfrm>
            <a:off x="7606168" y="5349875"/>
            <a:ext cx="4469364" cy="461665"/>
          </a:xfrm>
          <a:prstGeom prst="rect">
            <a:avLst/>
          </a:prstGeom>
          <a:noFill/>
        </p:spPr>
        <p:txBody>
          <a:bodyPr wrap="square" rtlCol="0">
            <a:spAutoFit/>
          </a:bodyPr>
          <a:lstStyle/>
          <a:p>
            <a:r>
              <a:rPr lang="it-IT" sz="2400" b="1" dirty="0">
                <a:solidFill>
                  <a:srgbClr val="FFFFFF"/>
                </a:solidFill>
                <a:latin typeface="Metropolis" panose="00000800000000000000" pitchFamily="50" charset="0"/>
              </a:rPr>
              <a:t>Giorgio Guastaferro 975499</a:t>
            </a:r>
          </a:p>
        </p:txBody>
      </p:sp>
      <p:sp>
        <p:nvSpPr>
          <p:cNvPr id="16" name="CasellaDiTesto 15">
            <a:extLst>
              <a:ext uri="{FF2B5EF4-FFF2-40B4-BE49-F238E27FC236}">
                <a16:creationId xmlns:a16="http://schemas.microsoft.com/office/drawing/2014/main" id="{B650DF4E-8315-6FBC-8F8E-2D1E96D7D2B4}"/>
              </a:ext>
            </a:extLst>
          </p:cNvPr>
          <p:cNvSpPr txBox="1"/>
          <p:nvPr/>
        </p:nvSpPr>
        <p:spPr>
          <a:xfrm>
            <a:off x="7606168" y="5929503"/>
            <a:ext cx="4245428" cy="461665"/>
          </a:xfrm>
          <a:prstGeom prst="rect">
            <a:avLst/>
          </a:prstGeom>
          <a:noFill/>
        </p:spPr>
        <p:txBody>
          <a:bodyPr wrap="square" rtlCol="0">
            <a:spAutoFit/>
          </a:bodyPr>
          <a:lstStyle/>
          <a:p>
            <a:r>
              <a:rPr lang="it-IT" sz="2400" b="1" dirty="0">
                <a:solidFill>
                  <a:srgbClr val="F2FFF2"/>
                </a:solidFill>
                <a:latin typeface="Metropolis" panose="00000800000000000000" pitchFamily="50" charset="0"/>
              </a:rPr>
              <a:t>Laila Abou </a:t>
            </a:r>
            <a:r>
              <a:rPr lang="it-IT" sz="2400" b="1" dirty="0" err="1">
                <a:solidFill>
                  <a:srgbClr val="F2FFF2"/>
                </a:solidFill>
                <a:latin typeface="Metropolis" panose="00000800000000000000" pitchFamily="50" charset="0"/>
              </a:rPr>
              <a:t>ElMagd</a:t>
            </a:r>
            <a:r>
              <a:rPr lang="it-IT" sz="2400" b="1" dirty="0">
                <a:solidFill>
                  <a:srgbClr val="F2FFF2"/>
                </a:solidFill>
                <a:latin typeface="Metropolis" panose="00000800000000000000" pitchFamily="50" charset="0"/>
              </a:rPr>
              <a:t> 965427</a:t>
            </a:r>
          </a:p>
        </p:txBody>
      </p:sp>
    </p:spTree>
    <p:extLst>
      <p:ext uri="{BB962C8B-B14F-4D97-AF65-F5344CB8AC3E}">
        <p14:creationId xmlns:p14="http://schemas.microsoft.com/office/powerpoint/2010/main" val="3351290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172DF9D6-E743-ACD0-7C3D-A224F66AE3E3}"/>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2047E444-EED4-E69E-F803-0BAF60D0E2A9}"/>
              </a:ext>
            </a:extLst>
          </p:cNvPr>
          <p:cNvSpPr>
            <a:spLocks noGrp="1"/>
          </p:cNvSpPr>
          <p:nvPr>
            <p:ph type="title"/>
          </p:nvPr>
        </p:nvSpPr>
        <p:spPr>
          <a:xfrm>
            <a:off x="771330" y="-410953"/>
            <a:ext cx="10515600" cy="1325563"/>
          </a:xfrm>
        </p:spPr>
        <p:txBody>
          <a:bodyPr>
            <a:normAutofit/>
          </a:bodyPr>
          <a:lstStyle/>
          <a:p>
            <a:pPr algn="ctr"/>
            <a:r>
              <a:rPr lang="it-IT" sz="3600" dirty="0">
                <a:latin typeface="Metropolis" panose="00000800000000000000" pitchFamily="50" charset="0"/>
              </a:rPr>
              <a:t>Strumentalità</a:t>
            </a:r>
          </a:p>
        </p:txBody>
      </p:sp>
      <p:pic>
        <p:nvPicPr>
          <p:cNvPr id="5" name="Segnaposto contenuto 4" descr="Immagine che contiene schermata, nero&#10;&#10;Descrizione generata automaticamente">
            <a:extLst>
              <a:ext uri="{FF2B5EF4-FFF2-40B4-BE49-F238E27FC236}">
                <a16:creationId xmlns:a16="http://schemas.microsoft.com/office/drawing/2014/main" id="{90DE2B59-1443-9942-B382-31F591BED9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06877" y="494522"/>
            <a:ext cx="8885122" cy="6363478"/>
          </a:xfrm>
        </p:spPr>
      </p:pic>
      <p:sp>
        <p:nvSpPr>
          <p:cNvPr id="6" name="Connettore pagina esterna 5">
            <a:extLst>
              <a:ext uri="{FF2B5EF4-FFF2-40B4-BE49-F238E27FC236}">
                <a16:creationId xmlns:a16="http://schemas.microsoft.com/office/drawing/2014/main" id="{9F5F5FAE-CEB7-C3E2-3F4C-C8F34323F002}"/>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4" name="CasellaDiTesto 3">
            <a:extLst>
              <a:ext uri="{FF2B5EF4-FFF2-40B4-BE49-F238E27FC236}">
                <a16:creationId xmlns:a16="http://schemas.microsoft.com/office/drawing/2014/main" id="{D18ED2CF-6981-EF5E-0431-AA29E80404DE}"/>
              </a:ext>
            </a:extLst>
          </p:cNvPr>
          <p:cNvSpPr txBox="1"/>
          <p:nvPr/>
        </p:nvSpPr>
        <p:spPr>
          <a:xfrm>
            <a:off x="195943" y="774441"/>
            <a:ext cx="3036289" cy="4832092"/>
          </a:xfrm>
          <a:prstGeom prst="rect">
            <a:avLst/>
          </a:prstGeom>
          <a:noFill/>
        </p:spPr>
        <p:txBody>
          <a:bodyPr wrap="square" rtlCol="0">
            <a:spAutoFit/>
          </a:bodyPr>
          <a:lstStyle/>
          <a:p>
            <a:r>
              <a:rPr lang="it-IT" sz="2200" b="1" dirty="0">
                <a:latin typeface="Metropolis" panose="00000800000000000000" pitchFamily="50" charset="0"/>
              </a:rPr>
              <a:t>In inglese </a:t>
            </a:r>
            <a:r>
              <a:rPr lang="it-IT" sz="2200" b="1" dirty="0" err="1">
                <a:latin typeface="Metropolis" panose="00000800000000000000" pitchFamily="50" charset="0"/>
              </a:rPr>
              <a:t>Instrumentalness</a:t>
            </a:r>
            <a:r>
              <a:rPr lang="it-IT" sz="2200" b="1" dirty="0">
                <a:latin typeface="Metropolis" panose="00000800000000000000" pitchFamily="50" charset="0"/>
              </a:rPr>
              <a:t>, indica la presenza o assenza (nel primo caso tende più a zero) di una voce cantante all’interno di un brano. Ai giorni nostri è molto raro trovarsi di fronte a una base senza l’accompagnamento di una voce.</a:t>
            </a:r>
          </a:p>
        </p:txBody>
      </p:sp>
    </p:spTree>
    <p:extLst>
      <p:ext uri="{BB962C8B-B14F-4D97-AF65-F5344CB8AC3E}">
        <p14:creationId xmlns:p14="http://schemas.microsoft.com/office/powerpoint/2010/main" val="3113190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E010C741-E7D3-31DA-5BFD-4ADB3C75B88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13538982-3A90-CC18-FBD8-489C2A36D456}"/>
              </a:ext>
            </a:extLst>
          </p:cNvPr>
          <p:cNvSpPr>
            <a:spLocks noGrp="1"/>
          </p:cNvSpPr>
          <p:nvPr>
            <p:ph type="title"/>
          </p:nvPr>
        </p:nvSpPr>
        <p:spPr>
          <a:xfrm>
            <a:off x="771330" y="-410953"/>
            <a:ext cx="10515600" cy="1325563"/>
          </a:xfrm>
        </p:spPr>
        <p:txBody>
          <a:bodyPr>
            <a:normAutofit/>
          </a:bodyPr>
          <a:lstStyle/>
          <a:p>
            <a:pPr algn="ctr"/>
            <a:r>
              <a:rPr lang="it-IT" sz="3600" dirty="0">
                <a:latin typeface="Metropolis" panose="00000800000000000000" pitchFamily="50" charset="0"/>
              </a:rPr>
              <a:t>Presenza di Parole</a:t>
            </a:r>
          </a:p>
        </p:txBody>
      </p:sp>
      <p:pic>
        <p:nvPicPr>
          <p:cNvPr id="5" name="Segnaposto contenuto 4">
            <a:extLst>
              <a:ext uri="{FF2B5EF4-FFF2-40B4-BE49-F238E27FC236}">
                <a16:creationId xmlns:a16="http://schemas.microsoft.com/office/drawing/2014/main" id="{A9728095-27B8-B070-449A-DF5AB4A62BF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6877" y="494522"/>
            <a:ext cx="8885122" cy="6363478"/>
          </a:xfrm>
        </p:spPr>
      </p:pic>
      <p:sp>
        <p:nvSpPr>
          <p:cNvPr id="6" name="Connettore pagina esterna 5">
            <a:extLst>
              <a:ext uri="{FF2B5EF4-FFF2-40B4-BE49-F238E27FC236}">
                <a16:creationId xmlns:a16="http://schemas.microsoft.com/office/drawing/2014/main" id="{E1C0B7FE-8874-3DF9-10B2-C500665EC5D8}"/>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35126384-C067-23AA-C533-39C4812A36DF}"/>
              </a:ext>
            </a:extLst>
          </p:cNvPr>
          <p:cNvSpPr txBox="1"/>
          <p:nvPr/>
        </p:nvSpPr>
        <p:spPr>
          <a:xfrm>
            <a:off x="305165" y="628650"/>
            <a:ext cx="2892490" cy="5170646"/>
          </a:xfrm>
          <a:prstGeom prst="rect">
            <a:avLst/>
          </a:prstGeom>
          <a:noFill/>
        </p:spPr>
        <p:txBody>
          <a:bodyPr wrap="square" rtlCol="0">
            <a:spAutoFit/>
          </a:bodyPr>
          <a:lstStyle/>
          <a:p>
            <a:r>
              <a:rPr lang="it-IT" sz="2200" dirty="0">
                <a:latin typeface="Metropolis" panose="00000800000000000000" pitchFamily="50" charset="0"/>
              </a:rPr>
              <a:t>In inglese </a:t>
            </a:r>
            <a:r>
              <a:rPr lang="it-IT" sz="2200" dirty="0" err="1">
                <a:latin typeface="Metropolis" panose="00000800000000000000" pitchFamily="50" charset="0"/>
              </a:rPr>
              <a:t>Speechiness</a:t>
            </a:r>
            <a:r>
              <a:rPr lang="it-IT" sz="2200" dirty="0">
                <a:latin typeface="Metropolis" panose="00000800000000000000" pitchFamily="50" charset="0"/>
              </a:rPr>
              <a:t>, indica la presenza in una traccia di parole non cantate ma bensì parlate, più ve ne saranno e più il valore tenderà a 1.</a:t>
            </a:r>
          </a:p>
          <a:p>
            <a:r>
              <a:rPr lang="it-IT" sz="2200" dirty="0">
                <a:latin typeface="Metropolis" panose="00000800000000000000" pitchFamily="50" charset="0"/>
              </a:rPr>
              <a:t>Il valore abbastanza basso è dato dalla presenza maggiore di canzoni che di podcast sull’app.</a:t>
            </a:r>
          </a:p>
        </p:txBody>
      </p:sp>
    </p:spTree>
    <p:extLst>
      <p:ext uri="{BB962C8B-B14F-4D97-AF65-F5344CB8AC3E}">
        <p14:creationId xmlns:p14="http://schemas.microsoft.com/office/powerpoint/2010/main" val="2752587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C01DB2CF-E8A6-7C81-674D-478CACF1C5D5}"/>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7FF9B94-5423-89F4-17AA-624D09FA467A}"/>
              </a:ext>
            </a:extLst>
          </p:cNvPr>
          <p:cNvSpPr>
            <a:spLocks noGrp="1"/>
          </p:cNvSpPr>
          <p:nvPr>
            <p:ph type="title"/>
          </p:nvPr>
        </p:nvSpPr>
        <p:spPr>
          <a:xfrm>
            <a:off x="771330" y="-410953"/>
            <a:ext cx="10515600" cy="1325563"/>
          </a:xfrm>
        </p:spPr>
        <p:txBody>
          <a:bodyPr>
            <a:normAutofit/>
          </a:bodyPr>
          <a:lstStyle/>
          <a:p>
            <a:pPr algn="ctr"/>
            <a:r>
              <a:rPr lang="it-IT" sz="3600" dirty="0">
                <a:latin typeface="Metropolis" panose="00000800000000000000" pitchFamily="50" charset="0"/>
              </a:rPr>
              <a:t>Indice di Felicità</a:t>
            </a:r>
          </a:p>
        </p:txBody>
      </p:sp>
      <p:pic>
        <p:nvPicPr>
          <p:cNvPr id="5" name="Segnaposto contenuto 4">
            <a:extLst>
              <a:ext uri="{FF2B5EF4-FFF2-40B4-BE49-F238E27FC236}">
                <a16:creationId xmlns:a16="http://schemas.microsoft.com/office/drawing/2014/main" id="{C2B3E83C-7376-52D6-FC78-16067AE1508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6877" y="494522"/>
            <a:ext cx="8885122" cy="6363478"/>
          </a:xfrm>
        </p:spPr>
      </p:pic>
      <p:sp>
        <p:nvSpPr>
          <p:cNvPr id="6" name="Connettore pagina esterna 5">
            <a:extLst>
              <a:ext uri="{FF2B5EF4-FFF2-40B4-BE49-F238E27FC236}">
                <a16:creationId xmlns:a16="http://schemas.microsoft.com/office/drawing/2014/main" id="{12AAD167-6C2C-3692-9E05-966B983C810B}"/>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3" name="CasellaDiTesto 2">
            <a:extLst>
              <a:ext uri="{FF2B5EF4-FFF2-40B4-BE49-F238E27FC236}">
                <a16:creationId xmlns:a16="http://schemas.microsoft.com/office/drawing/2014/main" id="{6FC5AFE4-642B-7A7E-7016-AB6421E21E95}"/>
              </a:ext>
            </a:extLst>
          </p:cNvPr>
          <p:cNvSpPr txBox="1"/>
          <p:nvPr/>
        </p:nvSpPr>
        <p:spPr>
          <a:xfrm>
            <a:off x="279918" y="699796"/>
            <a:ext cx="2733870" cy="5170646"/>
          </a:xfrm>
          <a:prstGeom prst="rect">
            <a:avLst/>
          </a:prstGeom>
          <a:noFill/>
        </p:spPr>
        <p:txBody>
          <a:bodyPr wrap="square" rtlCol="0">
            <a:spAutoFit/>
          </a:bodyPr>
          <a:lstStyle/>
          <a:p>
            <a:r>
              <a:rPr lang="it-IT" sz="2200" dirty="0">
                <a:latin typeface="Metropolis" panose="00000800000000000000" pitchFamily="50" charset="0"/>
              </a:rPr>
              <a:t>In inglese Valence, è l’attributo che evidenzia quanta positività/felicità un brano può trasmettere più il valore si avvicina a 1 e più la canzone è positiva. Con il passare degli anni è sempre stato abbastanza stabile.</a:t>
            </a:r>
          </a:p>
        </p:txBody>
      </p:sp>
    </p:spTree>
    <p:extLst>
      <p:ext uri="{BB962C8B-B14F-4D97-AF65-F5344CB8AC3E}">
        <p14:creationId xmlns:p14="http://schemas.microsoft.com/office/powerpoint/2010/main" val="2358466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BEC967FF-CBD4-F616-2F26-F4CB4AC67A30}"/>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1134135-0796-C6E3-5793-839CCAAB29EB}"/>
              </a:ext>
            </a:extLst>
          </p:cNvPr>
          <p:cNvSpPr>
            <a:spLocks noGrp="1"/>
          </p:cNvSpPr>
          <p:nvPr>
            <p:ph type="title"/>
          </p:nvPr>
        </p:nvSpPr>
        <p:spPr>
          <a:xfrm>
            <a:off x="771330" y="-410953"/>
            <a:ext cx="10515600" cy="1325563"/>
          </a:xfrm>
        </p:spPr>
        <p:txBody>
          <a:bodyPr>
            <a:normAutofit/>
          </a:bodyPr>
          <a:lstStyle/>
          <a:p>
            <a:pPr algn="ctr"/>
            <a:r>
              <a:rPr lang="it-IT" sz="3600" dirty="0" err="1">
                <a:latin typeface="Metropolis" panose="00000800000000000000" pitchFamily="50" charset="0"/>
              </a:rPr>
              <a:t>Danzabilità</a:t>
            </a:r>
            <a:endParaRPr lang="it-IT" sz="3600" dirty="0">
              <a:latin typeface="Metropolis" panose="00000800000000000000" pitchFamily="50" charset="0"/>
            </a:endParaRPr>
          </a:p>
        </p:txBody>
      </p:sp>
      <p:pic>
        <p:nvPicPr>
          <p:cNvPr id="5" name="Segnaposto contenuto 4">
            <a:extLst>
              <a:ext uri="{FF2B5EF4-FFF2-40B4-BE49-F238E27FC236}">
                <a16:creationId xmlns:a16="http://schemas.microsoft.com/office/drawing/2014/main" id="{5BFD7F06-9828-500D-363F-D37A7771CAF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6877" y="494522"/>
            <a:ext cx="8885122" cy="6363478"/>
          </a:xfrm>
        </p:spPr>
      </p:pic>
      <p:sp>
        <p:nvSpPr>
          <p:cNvPr id="6" name="Connettore pagina esterna 5">
            <a:extLst>
              <a:ext uri="{FF2B5EF4-FFF2-40B4-BE49-F238E27FC236}">
                <a16:creationId xmlns:a16="http://schemas.microsoft.com/office/drawing/2014/main" id="{0C9AA1EE-1BAD-2DA3-AD09-D0E8A7B437C2}"/>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6DD34FCE-83C5-3F0F-C0E3-C720D0D57757}"/>
              </a:ext>
            </a:extLst>
          </p:cNvPr>
          <p:cNvSpPr txBox="1"/>
          <p:nvPr/>
        </p:nvSpPr>
        <p:spPr>
          <a:xfrm>
            <a:off x="220000" y="914610"/>
            <a:ext cx="2799184" cy="4493538"/>
          </a:xfrm>
          <a:prstGeom prst="rect">
            <a:avLst/>
          </a:prstGeom>
          <a:noFill/>
        </p:spPr>
        <p:txBody>
          <a:bodyPr wrap="square" rtlCol="0">
            <a:spAutoFit/>
          </a:bodyPr>
          <a:lstStyle/>
          <a:p>
            <a:r>
              <a:rPr lang="it-IT" sz="2200" b="1" dirty="0">
                <a:latin typeface="Metropolis" panose="00000800000000000000" pitchFamily="50" charset="0"/>
              </a:rPr>
              <a:t>In inglese </a:t>
            </a:r>
            <a:r>
              <a:rPr lang="it-IT" sz="2200" b="1" dirty="0" err="1">
                <a:latin typeface="Metropolis" panose="00000800000000000000" pitchFamily="50" charset="0"/>
              </a:rPr>
              <a:t>Danceability</a:t>
            </a:r>
            <a:r>
              <a:rPr lang="it-IT" sz="2200" b="1" dirty="0">
                <a:latin typeface="Metropolis" panose="00000800000000000000" pitchFamily="50" charset="0"/>
              </a:rPr>
              <a:t>, misura quanto una  persona possa ballare il brano preso in considerazione, più è vicino a 1 più è danzabile. Possiamo notare un leggero aumento negli ultimi anni.</a:t>
            </a:r>
          </a:p>
        </p:txBody>
      </p:sp>
    </p:spTree>
    <p:extLst>
      <p:ext uri="{BB962C8B-B14F-4D97-AF65-F5344CB8AC3E}">
        <p14:creationId xmlns:p14="http://schemas.microsoft.com/office/powerpoint/2010/main" val="416204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F930A5BB-A173-28F8-4D2D-FBA0FD64E17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30AFADB-001B-4915-5B18-CBB3991BC27E}"/>
              </a:ext>
            </a:extLst>
          </p:cNvPr>
          <p:cNvSpPr>
            <a:spLocks noGrp="1"/>
          </p:cNvSpPr>
          <p:nvPr>
            <p:ph type="title"/>
          </p:nvPr>
        </p:nvSpPr>
        <p:spPr>
          <a:xfrm>
            <a:off x="771330" y="-410953"/>
            <a:ext cx="10515600" cy="1325563"/>
          </a:xfrm>
        </p:spPr>
        <p:txBody>
          <a:bodyPr>
            <a:normAutofit/>
          </a:bodyPr>
          <a:lstStyle/>
          <a:p>
            <a:pPr algn="ctr"/>
            <a:r>
              <a:rPr lang="it-IT" sz="3600" dirty="0">
                <a:latin typeface="Metropolis" panose="00000800000000000000" pitchFamily="50" charset="0"/>
              </a:rPr>
              <a:t>Energia</a:t>
            </a:r>
          </a:p>
        </p:txBody>
      </p:sp>
      <p:pic>
        <p:nvPicPr>
          <p:cNvPr id="5" name="Segnaposto contenuto 4">
            <a:extLst>
              <a:ext uri="{FF2B5EF4-FFF2-40B4-BE49-F238E27FC236}">
                <a16:creationId xmlns:a16="http://schemas.microsoft.com/office/drawing/2014/main" id="{048E9209-4CC6-7184-8E04-8802E9F41E0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6877" y="494522"/>
            <a:ext cx="8885122" cy="6363478"/>
          </a:xfrm>
        </p:spPr>
      </p:pic>
      <p:sp>
        <p:nvSpPr>
          <p:cNvPr id="6" name="Connettore pagina esterna 5">
            <a:extLst>
              <a:ext uri="{FF2B5EF4-FFF2-40B4-BE49-F238E27FC236}">
                <a16:creationId xmlns:a16="http://schemas.microsoft.com/office/drawing/2014/main" id="{4229A58C-F68D-7CA3-BCD7-56DE5479F061}"/>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67B6626F-0604-A057-E783-272B4F4148E2}"/>
              </a:ext>
            </a:extLst>
          </p:cNvPr>
          <p:cNvSpPr txBox="1"/>
          <p:nvPr/>
        </p:nvSpPr>
        <p:spPr>
          <a:xfrm>
            <a:off x="195943" y="628650"/>
            <a:ext cx="3041780" cy="5170646"/>
          </a:xfrm>
          <a:prstGeom prst="rect">
            <a:avLst/>
          </a:prstGeom>
          <a:noFill/>
        </p:spPr>
        <p:txBody>
          <a:bodyPr wrap="square" rtlCol="0">
            <a:spAutoFit/>
          </a:bodyPr>
          <a:lstStyle/>
          <a:p>
            <a:r>
              <a:rPr lang="it-IT" sz="2200" b="1" dirty="0">
                <a:latin typeface="Metropolis" panose="00000800000000000000" pitchFamily="50" charset="0"/>
              </a:rPr>
              <a:t>In inglese Energy ed è il parametro che misura l’intensità, tipicamente più il valore va verso a 1 e più la canzone sarà veloce, rumorosa e alta. Nello scorso decennio è sempre stato abbastanza alto come valore proprio a causa dei generi più gettonati in questo periodo di tempo.</a:t>
            </a:r>
          </a:p>
        </p:txBody>
      </p:sp>
    </p:spTree>
    <p:extLst>
      <p:ext uri="{BB962C8B-B14F-4D97-AF65-F5344CB8AC3E}">
        <p14:creationId xmlns:p14="http://schemas.microsoft.com/office/powerpoint/2010/main" val="3532794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C76A94E8-2491-978A-B2AC-361B05D1437B}"/>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51CE7853-14ED-B60D-6A83-B393C49A0FA8}"/>
              </a:ext>
            </a:extLst>
          </p:cNvPr>
          <p:cNvSpPr>
            <a:spLocks noGrp="1"/>
          </p:cNvSpPr>
          <p:nvPr>
            <p:ph type="title"/>
          </p:nvPr>
        </p:nvSpPr>
        <p:spPr>
          <a:xfrm>
            <a:off x="771330" y="-410953"/>
            <a:ext cx="10515600" cy="1325563"/>
          </a:xfrm>
        </p:spPr>
        <p:txBody>
          <a:bodyPr>
            <a:normAutofit/>
          </a:bodyPr>
          <a:lstStyle/>
          <a:p>
            <a:pPr algn="ctr"/>
            <a:r>
              <a:rPr lang="it-IT" sz="3600" dirty="0">
                <a:latin typeface="Metropolis" panose="00000800000000000000" pitchFamily="50" charset="0"/>
              </a:rPr>
              <a:t>Acustico</a:t>
            </a:r>
          </a:p>
        </p:txBody>
      </p:sp>
      <p:pic>
        <p:nvPicPr>
          <p:cNvPr id="5" name="Segnaposto contenuto 4">
            <a:extLst>
              <a:ext uri="{FF2B5EF4-FFF2-40B4-BE49-F238E27FC236}">
                <a16:creationId xmlns:a16="http://schemas.microsoft.com/office/drawing/2014/main" id="{B132CF98-A41C-BA1A-DB33-5FDFF90451F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6877" y="494522"/>
            <a:ext cx="8885122" cy="6363478"/>
          </a:xfrm>
        </p:spPr>
      </p:pic>
      <p:sp>
        <p:nvSpPr>
          <p:cNvPr id="6" name="Connettore pagina esterna 5">
            <a:extLst>
              <a:ext uri="{FF2B5EF4-FFF2-40B4-BE49-F238E27FC236}">
                <a16:creationId xmlns:a16="http://schemas.microsoft.com/office/drawing/2014/main" id="{0D74BB00-1FDB-22D6-FC12-FF7496DB5E7A}"/>
              </a:ext>
            </a:extLst>
          </p:cNvPr>
          <p:cNvSpPr/>
          <p:nvPr/>
        </p:nvSpPr>
        <p:spPr>
          <a:xfrm>
            <a:off x="195943" y="628650"/>
            <a:ext cx="2892490" cy="6164036"/>
          </a:xfrm>
          <a:prstGeom prst="flowChartOffpageConnector">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3A161272-340E-41F2-09EC-5E726356AE0B}"/>
              </a:ext>
            </a:extLst>
          </p:cNvPr>
          <p:cNvSpPr txBox="1"/>
          <p:nvPr/>
        </p:nvSpPr>
        <p:spPr>
          <a:xfrm>
            <a:off x="305166" y="619319"/>
            <a:ext cx="2892489" cy="5324535"/>
          </a:xfrm>
          <a:prstGeom prst="rect">
            <a:avLst/>
          </a:prstGeom>
          <a:noFill/>
        </p:spPr>
        <p:txBody>
          <a:bodyPr wrap="square" rtlCol="0">
            <a:spAutoFit/>
          </a:bodyPr>
          <a:lstStyle/>
          <a:p>
            <a:r>
              <a:rPr lang="it-IT" sz="2000" b="1" dirty="0">
                <a:latin typeface="Metropolis" panose="00000800000000000000" pitchFamily="50" charset="0"/>
              </a:rPr>
              <a:t>In inglese </a:t>
            </a:r>
            <a:r>
              <a:rPr lang="it-IT" sz="2000" b="1" dirty="0" err="1">
                <a:latin typeface="Metropolis" panose="00000800000000000000" pitchFamily="50" charset="0"/>
              </a:rPr>
              <a:t>Acousticness</a:t>
            </a:r>
            <a:r>
              <a:rPr lang="it-IT" sz="2000" b="1" dirty="0">
                <a:latin typeface="Metropolis" panose="00000800000000000000" pitchFamily="50" charset="0"/>
              </a:rPr>
              <a:t>, è il valore con il quale viene misurata l’assenza di strumenti elettronici o in generale di elementi elettronici. Valore mediamente basso in questi anni a causa della moltitudine di mezzi tecnologici che possono essere utilizzati nella produzione di musica.</a:t>
            </a:r>
          </a:p>
        </p:txBody>
      </p:sp>
    </p:spTree>
    <p:extLst>
      <p:ext uri="{BB962C8B-B14F-4D97-AF65-F5344CB8AC3E}">
        <p14:creationId xmlns:p14="http://schemas.microsoft.com/office/powerpoint/2010/main" val="2128181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9327C441-C0E4-CB89-4B36-5CB58DB328B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35052ACD-ECC0-9072-CB04-59BF91C6173B}"/>
              </a:ext>
            </a:extLst>
          </p:cNvPr>
          <p:cNvSpPr>
            <a:spLocks noGrp="1"/>
          </p:cNvSpPr>
          <p:nvPr>
            <p:ph type="title"/>
          </p:nvPr>
        </p:nvSpPr>
        <p:spPr>
          <a:xfrm>
            <a:off x="845976" y="-223935"/>
            <a:ext cx="10515600" cy="1325563"/>
          </a:xfrm>
        </p:spPr>
        <p:txBody>
          <a:bodyPr>
            <a:normAutofit/>
          </a:bodyPr>
          <a:lstStyle/>
          <a:p>
            <a:r>
              <a:rPr lang="it-IT" sz="3600" dirty="0">
                <a:latin typeface="Metropolis" panose="00000800000000000000" pitchFamily="50" charset="0"/>
              </a:rPr>
              <a:t>Relazione tra </a:t>
            </a:r>
            <a:r>
              <a:rPr lang="it-IT" sz="3600" dirty="0" err="1">
                <a:latin typeface="Metropolis" panose="00000800000000000000" pitchFamily="50" charset="0"/>
              </a:rPr>
              <a:t>Danzabilità</a:t>
            </a:r>
            <a:r>
              <a:rPr lang="it-IT" sz="3600" dirty="0">
                <a:latin typeface="Metropolis" panose="00000800000000000000" pitchFamily="50" charset="0"/>
              </a:rPr>
              <a:t> e Indice di Felicità</a:t>
            </a:r>
          </a:p>
        </p:txBody>
      </p:sp>
      <p:pic>
        <p:nvPicPr>
          <p:cNvPr id="5" name="Segnaposto contenuto 4" descr="Immagine che contiene luce&#10;&#10;Descrizione generata automaticamente">
            <a:extLst>
              <a:ext uri="{FF2B5EF4-FFF2-40B4-BE49-F238E27FC236}">
                <a16:creationId xmlns:a16="http://schemas.microsoft.com/office/drawing/2014/main" id="{E3C1D570-83E9-418A-02F7-53D496D948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1763" y="1101628"/>
            <a:ext cx="8350237" cy="5641320"/>
          </a:xfrm>
        </p:spPr>
      </p:pic>
      <p:sp>
        <p:nvSpPr>
          <p:cNvPr id="3" name="CasellaDiTesto 2">
            <a:extLst>
              <a:ext uri="{FF2B5EF4-FFF2-40B4-BE49-F238E27FC236}">
                <a16:creationId xmlns:a16="http://schemas.microsoft.com/office/drawing/2014/main" id="{6DCBBFEF-2E8A-C611-8735-D4532A6395DF}"/>
              </a:ext>
            </a:extLst>
          </p:cNvPr>
          <p:cNvSpPr txBox="1"/>
          <p:nvPr/>
        </p:nvSpPr>
        <p:spPr>
          <a:xfrm>
            <a:off x="242596" y="1101628"/>
            <a:ext cx="3340359" cy="5632311"/>
          </a:xfrm>
          <a:prstGeom prst="rect">
            <a:avLst/>
          </a:prstGeom>
          <a:noFill/>
        </p:spPr>
        <p:txBody>
          <a:bodyPr wrap="square" rtlCol="0">
            <a:spAutoFit/>
          </a:bodyPr>
          <a:lstStyle/>
          <a:p>
            <a:r>
              <a:rPr lang="it-IT" sz="2400" dirty="0">
                <a:latin typeface="Metropolis" panose="00000800000000000000" pitchFamily="50" charset="0"/>
              </a:rPr>
              <a:t>Tra tutti gli attributi di Spotify analizzati fino ad adesso gli unici ad avere lontanamente una dipendenza diretta tra di loro sono la </a:t>
            </a:r>
            <a:r>
              <a:rPr lang="it-IT" sz="2400" dirty="0" err="1">
                <a:latin typeface="Metropolis" panose="00000800000000000000" pitchFamily="50" charset="0"/>
              </a:rPr>
              <a:t>Danzabilità</a:t>
            </a:r>
            <a:r>
              <a:rPr lang="it-IT" sz="2400" dirty="0">
                <a:latin typeface="Metropolis" panose="00000800000000000000" pitchFamily="50" charset="0"/>
              </a:rPr>
              <a:t> e l’Indice di Felicità, molto probabilmente ciò è legato al fatto che il ballo è prevalentemente visto come un’attività di svago.</a:t>
            </a:r>
          </a:p>
        </p:txBody>
      </p:sp>
    </p:spTree>
    <p:extLst>
      <p:ext uri="{BB962C8B-B14F-4D97-AF65-F5344CB8AC3E}">
        <p14:creationId xmlns:p14="http://schemas.microsoft.com/office/powerpoint/2010/main" val="593820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3770F30A-231D-B2B4-FE7A-A22E4B8B077D}"/>
            </a:ext>
          </a:extLst>
        </p:cNvPr>
        <p:cNvGrpSpPr/>
        <p:nvPr/>
      </p:nvGrpSpPr>
      <p:grpSpPr>
        <a:xfrm>
          <a:off x="0" y="0"/>
          <a:ext cx="0" cy="0"/>
          <a:chOff x="0" y="0"/>
          <a:chExt cx="0" cy="0"/>
        </a:xfrm>
      </p:grpSpPr>
      <p:sp useBgFill="1">
        <p:nvSpPr>
          <p:cNvPr id="58" name="Rectangle 21">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23">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olla a una festa">
            <a:extLst>
              <a:ext uri="{FF2B5EF4-FFF2-40B4-BE49-F238E27FC236}">
                <a16:creationId xmlns:a16="http://schemas.microsoft.com/office/drawing/2014/main" id="{7CA27D04-2A72-4D9D-6621-AAF23FE53C70}"/>
              </a:ext>
            </a:extLst>
          </p:cNvPr>
          <p:cNvPicPr>
            <a:picLocks noChangeAspect="1"/>
          </p:cNvPicPr>
          <p:nvPr/>
        </p:nvPicPr>
        <p:blipFill rotWithShape="1">
          <a:blip r:embed="rId2"/>
          <a:srcRect r="8356" b="-1"/>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2" name="Titolo 1">
            <a:extLst>
              <a:ext uri="{FF2B5EF4-FFF2-40B4-BE49-F238E27FC236}">
                <a16:creationId xmlns:a16="http://schemas.microsoft.com/office/drawing/2014/main" id="{4DDDC024-A31B-48ED-E766-DFDD1D82F97F}"/>
              </a:ext>
            </a:extLst>
          </p:cNvPr>
          <p:cNvSpPr>
            <a:spLocks noGrp="1"/>
          </p:cNvSpPr>
          <p:nvPr>
            <p:ph type="title"/>
          </p:nvPr>
        </p:nvSpPr>
        <p:spPr>
          <a:xfrm>
            <a:off x="0" y="3862874"/>
            <a:ext cx="4114800" cy="2836496"/>
          </a:xfrm>
        </p:spPr>
        <p:txBody>
          <a:bodyPr vert="horz" lIns="91440" tIns="45720" rIns="91440" bIns="45720" rtlCol="0" anchor="b">
            <a:noAutofit/>
          </a:bodyPr>
          <a:lstStyle/>
          <a:p>
            <a:r>
              <a:rPr lang="en-US" sz="4000" dirty="0" err="1">
                <a:solidFill>
                  <a:schemeClr val="tx1">
                    <a:lumMod val="85000"/>
                    <a:lumOff val="15000"/>
                  </a:schemeClr>
                </a:solidFill>
                <a:latin typeface="Metropolis" panose="00000800000000000000" pitchFamily="50" charset="0"/>
              </a:rPr>
              <a:t>Quali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sono</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stati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generi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musicali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più</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popolari</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dell’ultimo</a:t>
            </a:r>
            <a:r>
              <a:rPr lang="en-US" sz="4000" dirty="0">
                <a:solidFill>
                  <a:schemeClr val="tx1">
                    <a:lumMod val="85000"/>
                    <a:lumOff val="15000"/>
                  </a:schemeClr>
                </a:solidFill>
                <a:latin typeface="Metropolis" panose="00000800000000000000" pitchFamily="50" charset="0"/>
              </a:rPr>
              <a:t> </a:t>
            </a:r>
            <a:r>
              <a:rPr lang="en-US" sz="4000" dirty="0" err="1">
                <a:solidFill>
                  <a:schemeClr val="tx1">
                    <a:lumMod val="85000"/>
                    <a:lumOff val="15000"/>
                  </a:schemeClr>
                </a:solidFill>
                <a:latin typeface="Metropolis" panose="00000800000000000000" pitchFamily="50" charset="0"/>
              </a:rPr>
              <a:t>decennio</a:t>
            </a:r>
            <a:r>
              <a:rPr lang="en-US" sz="4000" dirty="0">
                <a:solidFill>
                  <a:schemeClr val="tx1">
                    <a:lumMod val="85000"/>
                    <a:lumOff val="15000"/>
                  </a:schemeClr>
                </a:solidFill>
                <a:latin typeface="Metropolis" panose="00000800000000000000" pitchFamily="50" charset="0"/>
              </a:rPr>
              <a:t> ?</a:t>
            </a:r>
          </a:p>
        </p:txBody>
      </p:sp>
      <p:sp>
        <p:nvSpPr>
          <p:cNvPr id="4" name="CasellaDiTesto 3">
            <a:extLst>
              <a:ext uri="{FF2B5EF4-FFF2-40B4-BE49-F238E27FC236}">
                <a16:creationId xmlns:a16="http://schemas.microsoft.com/office/drawing/2014/main" id="{6836C1DC-BFB6-95A9-0DB7-7016F65ECABD}"/>
              </a:ext>
            </a:extLst>
          </p:cNvPr>
          <p:cNvSpPr txBox="1"/>
          <p:nvPr/>
        </p:nvSpPr>
        <p:spPr>
          <a:xfrm>
            <a:off x="0" y="342631"/>
            <a:ext cx="3186043" cy="2862322"/>
          </a:xfrm>
          <a:prstGeom prst="rect">
            <a:avLst/>
          </a:prstGeom>
          <a:noFill/>
        </p:spPr>
        <p:txBody>
          <a:bodyPr wrap="square" rtlCol="0">
            <a:spAutoFit/>
          </a:bodyPr>
          <a:lstStyle/>
          <a:p>
            <a:r>
              <a:rPr lang="en-US" sz="2000" dirty="0" err="1">
                <a:solidFill>
                  <a:schemeClr val="tx1">
                    <a:lumMod val="85000"/>
                    <a:lumOff val="15000"/>
                  </a:schemeClr>
                </a:solidFill>
                <a:latin typeface="Metropolis" panose="00000800000000000000" pitchFamily="50" charset="0"/>
              </a:rPr>
              <a:t>Avendo</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analizzato</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gli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attributi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dei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brani</a:t>
            </a:r>
            <a:r>
              <a:rPr lang="en-US" sz="2000" dirty="0">
                <a:solidFill>
                  <a:schemeClr val="tx1">
                    <a:lumMod val="85000"/>
                    <a:lumOff val="15000"/>
                  </a:schemeClr>
                </a:solidFill>
                <a:latin typeface="Metropolis" panose="00000800000000000000" pitchFamily="50" charset="0"/>
              </a:rPr>
              <a:t> per </a:t>
            </a:r>
            <a:r>
              <a:rPr lang="en-US" sz="2000" dirty="0" err="1">
                <a:solidFill>
                  <a:schemeClr val="tx1">
                    <a:lumMod val="85000"/>
                    <a:lumOff val="15000"/>
                  </a:schemeClr>
                </a:solidFill>
                <a:latin typeface="Metropolis" panose="00000800000000000000" pitchFamily="50" charset="0"/>
              </a:rPr>
              <a:t>concludere</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possiamo</a:t>
            </a:r>
            <a:r>
              <a:rPr lang="en-US" sz="2000" dirty="0">
                <a:solidFill>
                  <a:schemeClr val="tx1">
                    <a:lumMod val="85000"/>
                    <a:lumOff val="15000"/>
                  </a:schemeClr>
                </a:solidFill>
                <a:latin typeface="Metropolis" panose="00000800000000000000" pitchFamily="50" charset="0"/>
              </a:rPr>
              <a:t> dare uno </a:t>
            </a:r>
            <a:r>
              <a:rPr lang="en-US" sz="2000" dirty="0" err="1">
                <a:solidFill>
                  <a:schemeClr val="tx1">
                    <a:lumMod val="85000"/>
                    <a:lumOff val="15000"/>
                  </a:schemeClr>
                </a:solidFill>
                <a:latin typeface="Metropolis" panose="00000800000000000000" pitchFamily="50" charset="0"/>
              </a:rPr>
              <a:t>sguardo</a:t>
            </a:r>
            <a:r>
              <a:rPr lang="en-US" sz="2000" dirty="0">
                <a:solidFill>
                  <a:schemeClr val="tx1">
                    <a:lumMod val="85000"/>
                    <a:lumOff val="15000"/>
                  </a:schemeClr>
                </a:solidFill>
                <a:latin typeface="Metropolis" panose="00000800000000000000" pitchFamily="50" charset="0"/>
              </a:rPr>
              <a:t> a </a:t>
            </a:r>
            <a:r>
              <a:rPr lang="en-US" sz="2000" dirty="0" err="1">
                <a:solidFill>
                  <a:schemeClr val="tx1">
                    <a:lumMod val="85000"/>
                    <a:lumOff val="15000"/>
                  </a:schemeClr>
                </a:solidFill>
                <a:latin typeface="Metropolis" panose="00000800000000000000" pitchFamily="50" charset="0"/>
              </a:rPr>
              <a:t>quali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generi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hanno</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aiutato</a:t>
            </a:r>
            <a:r>
              <a:rPr lang="en-US" sz="2000" dirty="0">
                <a:solidFill>
                  <a:schemeClr val="tx1">
                    <a:lumMod val="85000"/>
                    <a:lumOff val="15000"/>
                  </a:schemeClr>
                </a:solidFill>
                <a:latin typeface="Metropolis" panose="00000800000000000000" pitchFamily="50" charset="0"/>
              </a:rPr>
              <a:t> a </a:t>
            </a:r>
            <a:r>
              <a:rPr lang="en-US" sz="2000" dirty="0" err="1">
                <a:solidFill>
                  <a:schemeClr val="tx1">
                    <a:lumMod val="85000"/>
                    <a:lumOff val="15000"/>
                  </a:schemeClr>
                </a:solidFill>
                <a:latin typeface="Metropolis" panose="00000800000000000000" pitchFamily="50" charset="0"/>
              </a:rPr>
              <a:t>plasmare</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grafici</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precedentemente</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presi</a:t>
            </a:r>
            <a:r>
              <a:rPr lang="en-US" sz="2000" dirty="0">
                <a:solidFill>
                  <a:schemeClr val="tx1">
                    <a:lumMod val="85000"/>
                    <a:lumOff val="15000"/>
                  </a:schemeClr>
                </a:solidFill>
                <a:latin typeface="Metropolis" panose="00000800000000000000" pitchFamily="50" charset="0"/>
              </a:rPr>
              <a:t> in </a:t>
            </a:r>
            <a:r>
              <a:rPr lang="en-US" sz="2000" dirty="0" err="1">
                <a:solidFill>
                  <a:schemeClr val="tx1">
                    <a:lumMod val="85000"/>
                    <a:lumOff val="15000"/>
                  </a:schemeClr>
                </a:solidFill>
                <a:latin typeface="Metropolis" panose="00000800000000000000" pitchFamily="50" charset="0"/>
              </a:rPr>
              <a:t>esame</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ovvero</a:t>
            </a:r>
            <a:r>
              <a:rPr lang="en-US" sz="2000" dirty="0">
                <a:solidFill>
                  <a:schemeClr val="tx1">
                    <a:lumMod val="85000"/>
                    <a:lumOff val="15000"/>
                  </a:schemeClr>
                </a:solidFill>
                <a:latin typeface="Metropolis" panose="00000800000000000000" pitchFamily="50" charset="0"/>
              </a:rPr>
              <a:t> </a:t>
            </a:r>
            <a:r>
              <a:rPr lang="en-US" sz="2000" dirty="0" err="1">
                <a:solidFill>
                  <a:schemeClr val="tx1">
                    <a:lumMod val="85000"/>
                    <a:lumOff val="15000"/>
                  </a:schemeClr>
                </a:solidFill>
                <a:latin typeface="Metropolis" panose="00000800000000000000" pitchFamily="50" charset="0"/>
              </a:rPr>
              <a:t>sia</a:t>
            </a:r>
            <a:r>
              <a:rPr lang="en-US" sz="2000" dirty="0">
                <a:solidFill>
                  <a:schemeClr val="tx1">
                    <a:lumMod val="85000"/>
                    <a:lumOff val="15000"/>
                  </a:schemeClr>
                </a:solidFill>
                <a:latin typeface="Metropolis" panose="00000800000000000000" pitchFamily="50" charset="0"/>
              </a:rPr>
              <a:t>,</a:t>
            </a:r>
            <a:endParaRPr lang="it-IT" sz="2000" dirty="0"/>
          </a:p>
        </p:txBody>
      </p:sp>
    </p:spTree>
    <p:extLst>
      <p:ext uri="{BB962C8B-B14F-4D97-AF65-F5344CB8AC3E}">
        <p14:creationId xmlns:p14="http://schemas.microsoft.com/office/powerpoint/2010/main" val="510126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83540696-ED61-86A8-5A83-E404A044C03C}"/>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0365873-DFB5-F0D8-CA58-385762C35EE8}"/>
              </a:ext>
            </a:extLst>
          </p:cNvPr>
          <p:cNvSpPr>
            <a:spLocks noGrp="1"/>
          </p:cNvSpPr>
          <p:nvPr>
            <p:ph type="title"/>
          </p:nvPr>
        </p:nvSpPr>
        <p:spPr>
          <a:xfrm>
            <a:off x="-1214536" y="4971925"/>
            <a:ext cx="9052249" cy="1147666"/>
          </a:xfrm>
        </p:spPr>
        <p:txBody>
          <a:bodyPr>
            <a:normAutofit/>
          </a:bodyPr>
          <a:lstStyle/>
          <a:p>
            <a:pPr algn="ctr"/>
            <a:r>
              <a:rPr lang="it-IT" sz="3600" dirty="0">
                <a:latin typeface="Metropolis" panose="00000800000000000000" pitchFamily="50" charset="0"/>
              </a:rPr>
              <a:t>2008</a:t>
            </a:r>
          </a:p>
        </p:txBody>
      </p:sp>
      <p:pic>
        <p:nvPicPr>
          <p:cNvPr id="5" name="Segnaposto contenuto 4">
            <a:extLst>
              <a:ext uri="{FF2B5EF4-FFF2-40B4-BE49-F238E27FC236}">
                <a16:creationId xmlns:a16="http://schemas.microsoft.com/office/drawing/2014/main" id="{60279904-A591-D649-DF15-0DD43C01E03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71744" y="1102046"/>
            <a:ext cx="5743575" cy="3869879"/>
          </a:xfrm>
        </p:spPr>
      </p:pic>
      <p:sp>
        <p:nvSpPr>
          <p:cNvPr id="9" name="CasellaDiTesto 8">
            <a:extLst>
              <a:ext uri="{FF2B5EF4-FFF2-40B4-BE49-F238E27FC236}">
                <a16:creationId xmlns:a16="http://schemas.microsoft.com/office/drawing/2014/main" id="{18B57FC9-7EAF-9C35-2128-10D5FE260827}"/>
              </a:ext>
            </a:extLst>
          </p:cNvPr>
          <p:cNvSpPr txBox="1"/>
          <p:nvPr/>
        </p:nvSpPr>
        <p:spPr>
          <a:xfrm>
            <a:off x="8537508" y="5222592"/>
            <a:ext cx="2836507" cy="646331"/>
          </a:xfrm>
          <a:prstGeom prst="rect">
            <a:avLst/>
          </a:prstGeom>
          <a:noFill/>
        </p:spPr>
        <p:txBody>
          <a:bodyPr wrap="square" rtlCol="0">
            <a:spAutoFit/>
          </a:bodyPr>
          <a:lstStyle/>
          <a:p>
            <a:r>
              <a:rPr lang="it-IT" sz="3600" b="1" dirty="0">
                <a:latin typeface="Metropolis" panose="00000800000000000000" pitchFamily="50" charset="0"/>
              </a:rPr>
              <a:t>2009</a:t>
            </a:r>
          </a:p>
        </p:txBody>
      </p:sp>
      <p:pic>
        <p:nvPicPr>
          <p:cNvPr id="11" name="Segnaposto contenuto 4">
            <a:extLst>
              <a:ext uri="{FF2B5EF4-FFF2-40B4-BE49-F238E27FC236}">
                <a16:creationId xmlns:a16="http://schemas.microsoft.com/office/drawing/2014/main" id="{0C2995A0-2731-CE8D-A3E2-F223EB62B4A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15319" y="1102046"/>
            <a:ext cx="5967510" cy="3792920"/>
          </a:xfrm>
          <a:prstGeom prst="rect">
            <a:avLst/>
          </a:prstGeom>
        </p:spPr>
      </p:pic>
    </p:spTree>
    <p:extLst>
      <p:ext uri="{BB962C8B-B14F-4D97-AF65-F5344CB8AC3E}">
        <p14:creationId xmlns:p14="http://schemas.microsoft.com/office/powerpoint/2010/main" val="2744323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551584B2-53E2-A02C-99C1-C97AAC0D7F5F}"/>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D5AD372-F9A7-3965-9471-5F67832FC0E2}"/>
              </a:ext>
            </a:extLst>
          </p:cNvPr>
          <p:cNvSpPr>
            <a:spLocks noGrp="1"/>
          </p:cNvSpPr>
          <p:nvPr>
            <p:ph type="title"/>
          </p:nvPr>
        </p:nvSpPr>
        <p:spPr>
          <a:xfrm>
            <a:off x="-1137558" y="4998291"/>
            <a:ext cx="9052249" cy="1147666"/>
          </a:xfrm>
        </p:spPr>
        <p:txBody>
          <a:bodyPr>
            <a:normAutofit/>
          </a:bodyPr>
          <a:lstStyle/>
          <a:p>
            <a:pPr algn="ctr"/>
            <a:r>
              <a:rPr lang="it-IT" sz="3600" dirty="0">
                <a:latin typeface="Metropolis" panose="00000800000000000000" pitchFamily="50" charset="0"/>
              </a:rPr>
              <a:t>2010</a:t>
            </a:r>
          </a:p>
        </p:txBody>
      </p:sp>
      <p:pic>
        <p:nvPicPr>
          <p:cNvPr id="5" name="Segnaposto contenuto 4">
            <a:extLst>
              <a:ext uri="{FF2B5EF4-FFF2-40B4-BE49-F238E27FC236}">
                <a16:creationId xmlns:a16="http://schemas.microsoft.com/office/drawing/2014/main" id="{DD00FD42-7BE5-BF52-471E-8F7A5400124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0" y="1285875"/>
            <a:ext cx="5779550" cy="3816678"/>
          </a:xfrm>
        </p:spPr>
      </p:pic>
      <p:sp>
        <p:nvSpPr>
          <p:cNvPr id="9" name="CasellaDiTesto 8">
            <a:extLst>
              <a:ext uri="{FF2B5EF4-FFF2-40B4-BE49-F238E27FC236}">
                <a16:creationId xmlns:a16="http://schemas.microsoft.com/office/drawing/2014/main" id="{EACBA0FD-7EB4-5C47-B3B7-4544BB84AA2C}"/>
              </a:ext>
            </a:extLst>
          </p:cNvPr>
          <p:cNvSpPr txBox="1"/>
          <p:nvPr/>
        </p:nvSpPr>
        <p:spPr>
          <a:xfrm>
            <a:off x="8725659" y="5248959"/>
            <a:ext cx="2836507" cy="646331"/>
          </a:xfrm>
          <a:prstGeom prst="rect">
            <a:avLst/>
          </a:prstGeom>
          <a:noFill/>
        </p:spPr>
        <p:txBody>
          <a:bodyPr wrap="square" rtlCol="0">
            <a:spAutoFit/>
          </a:bodyPr>
          <a:lstStyle/>
          <a:p>
            <a:r>
              <a:rPr lang="it-IT" sz="3600" b="1" dirty="0">
                <a:latin typeface="Metropolis" panose="00000800000000000000" pitchFamily="50" charset="0"/>
              </a:rPr>
              <a:t>2011</a:t>
            </a:r>
          </a:p>
        </p:txBody>
      </p:sp>
      <p:pic>
        <p:nvPicPr>
          <p:cNvPr id="11" name="Segnaposto contenuto 4">
            <a:extLst>
              <a:ext uri="{FF2B5EF4-FFF2-40B4-BE49-F238E27FC236}">
                <a16:creationId xmlns:a16="http://schemas.microsoft.com/office/drawing/2014/main" id="{216D86CC-2FEE-8593-2989-A35B4D455E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79550" y="1285875"/>
            <a:ext cx="5892219" cy="3816678"/>
          </a:xfrm>
          <a:prstGeom prst="rect">
            <a:avLst/>
          </a:prstGeom>
        </p:spPr>
      </p:pic>
    </p:spTree>
    <p:extLst>
      <p:ext uri="{BB962C8B-B14F-4D97-AF65-F5344CB8AC3E}">
        <p14:creationId xmlns:p14="http://schemas.microsoft.com/office/powerpoint/2010/main" val="2921781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p:cNvGrpSpPr/>
        <p:nvPr/>
      </p:nvGrpSpPr>
      <p:grpSpPr>
        <a:xfrm>
          <a:off x="0" y="0"/>
          <a:ext cx="0" cy="0"/>
          <a:chOff x="0" y="0"/>
          <a:chExt cx="0" cy="0"/>
        </a:xfrm>
      </p:grpSpPr>
      <p:sp useBgFill="1">
        <p:nvSpPr>
          <p:cNvPr id="41" name="Rectangle 3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ontent Placeholder 30">
            <a:extLst>
              <a:ext uri="{FF2B5EF4-FFF2-40B4-BE49-F238E27FC236}">
                <a16:creationId xmlns:a16="http://schemas.microsoft.com/office/drawing/2014/main" id="{FABD5B3E-AB3C-BE38-D1D7-E78EC8D9872D}"/>
              </a:ext>
            </a:extLst>
          </p:cNvPr>
          <p:cNvSpPr>
            <a:spLocks noGrp="1"/>
          </p:cNvSpPr>
          <p:nvPr>
            <p:ph idx="1"/>
          </p:nvPr>
        </p:nvSpPr>
        <p:spPr>
          <a:xfrm>
            <a:off x="247650" y="2809113"/>
            <a:ext cx="4924425" cy="3877437"/>
          </a:xfrm>
        </p:spPr>
        <p:txBody>
          <a:bodyPr>
            <a:normAutofit/>
          </a:bodyPr>
          <a:lstStyle/>
          <a:p>
            <a:pPr marL="0" indent="0">
              <a:buNone/>
            </a:pPr>
            <a:r>
              <a:rPr lang="en-US" sz="2200" b="1" dirty="0">
                <a:latin typeface="Metropolis" panose="00000800000000000000" pitchFamily="50" charset="0"/>
              </a:rPr>
              <a:t>Spotify è </a:t>
            </a:r>
            <a:r>
              <a:rPr lang="en-US" sz="2200" b="1" dirty="0" err="1">
                <a:latin typeface="Metropolis" panose="00000800000000000000" pitchFamily="50" charset="0"/>
              </a:rPr>
              <a:t>un’applicazione</a:t>
            </a:r>
            <a:r>
              <a:rPr lang="en-US" sz="2200" b="1" dirty="0">
                <a:latin typeface="Metropolis" panose="00000800000000000000" pitchFamily="50" charset="0"/>
              </a:rPr>
              <a:t> di streaming on demand di </a:t>
            </a:r>
            <a:r>
              <a:rPr lang="en-US" sz="2200" b="1" dirty="0" err="1">
                <a:latin typeface="Metropolis" panose="00000800000000000000" pitchFamily="50" charset="0"/>
              </a:rPr>
              <a:t>musica</a:t>
            </a:r>
            <a:r>
              <a:rPr lang="en-US" sz="2200" b="1" dirty="0">
                <a:latin typeface="Metropolis" panose="00000800000000000000" pitchFamily="50" charset="0"/>
              </a:rPr>
              <a:t>, podcast e video con accesso </a:t>
            </a:r>
            <a:r>
              <a:rPr lang="en-US" sz="2200" b="1" dirty="0" err="1">
                <a:latin typeface="Metropolis" panose="00000800000000000000" pitchFamily="50" charset="0"/>
              </a:rPr>
              <a:t>immediato</a:t>
            </a:r>
            <a:r>
              <a:rPr lang="en-US" sz="2200" b="1" dirty="0">
                <a:latin typeface="Metropolis" panose="00000800000000000000" pitchFamily="50" charset="0"/>
              </a:rPr>
              <a:t> a </a:t>
            </a:r>
            <a:r>
              <a:rPr lang="en-US" sz="2200" b="1" dirty="0" err="1">
                <a:latin typeface="Metropolis" panose="00000800000000000000" pitchFamily="50" charset="0"/>
              </a:rPr>
              <a:t>milioni</a:t>
            </a:r>
            <a:r>
              <a:rPr lang="en-US" sz="2200" b="1" dirty="0">
                <a:latin typeface="Metropolis" panose="00000800000000000000" pitchFamily="50" charset="0"/>
              </a:rPr>
              <a:t> di </a:t>
            </a:r>
            <a:r>
              <a:rPr lang="en-US" sz="2200" b="1" dirty="0" err="1">
                <a:latin typeface="Metropolis" panose="00000800000000000000" pitchFamily="50" charset="0"/>
              </a:rPr>
              <a:t>brani</a:t>
            </a:r>
            <a:r>
              <a:rPr lang="en-US" sz="2200" b="1" dirty="0">
                <a:latin typeface="Metropolis" panose="00000800000000000000" pitchFamily="50" charset="0"/>
              </a:rPr>
              <a:t> e </a:t>
            </a:r>
            <a:r>
              <a:rPr lang="en-US" sz="2200" b="1" dirty="0" err="1">
                <a:latin typeface="Metropolis" panose="00000800000000000000" pitchFamily="50" charset="0"/>
              </a:rPr>
              <a:t>altri</a:t>
            </a:r>
            <a:r>
              <a:rPr lang="en-US" sz="2200" b="1" dirty="0">
                <a:latin typeface="Metropolis" panose="00000800000000000000" pitchFamily="50" charset="0"/>
              </a:rPr>
              <a:t> </a:t>
            </a:r>
            <a:r>
              <a:rPr lang="en-US" sz="2200" b="1" dirty="0" err="1">
                <a:latin typeface="Metropolis" panose="00000800000000000000" pitchFamily="50" charset="0"/>
              </a:rPr>
              <a:t>contenuti</a:t>
            </a:r>
            <a:r>
              <a:rPr lang="en-US" sz="2200" b="1" dirty="0">
                <a:latin typeface="Metropolis" panose="00000800000000000000" pitchFamily="50" charset="0"/>
              </a:rPr>
              <a:t> </a:t>
            </a:r>
            <a:r>
              <a:rPr lang="en-US" sz="2200" b="1" dirty="0" err="1">
                <a:latin typeface="Metropolis" panose="00000800000000000000" pitchFamily="50" charset="0"/>
              </a:rPr>
              <a:t>provenienti</a:t>
            </a:r>
            <a:r>
              <a:rPr lang="en-US" sz="2200" b="1" dirty="0">
                <a:latin typeface="Metropolis" panose="00000800000000000000" pitchFamily="50" charset="0"/>
              </a:rPr>
              <a:t> da </a:t>
            </a:r>
            <a:r>
              <a:rPr lang="en-US" sz="2200" b="1" dirty="0" err="1">
                <a:latin typeface="Metropolis" panose="00000800000000000000" pitchFamily="50" charset="0"/>
              </a:rPr>
              <a:t>autori</a:t>
            </a:r>
            <a:r>
              <a:rPr lang="en-US" sz="2200" b="1" dirty="0">
                <a:latin typeface="Metropolis" panose="00000800000000000000" pitchFamily="50" charset="0"/>
              </a:rPr>
              <a:t> di </a:t>
            </a:r>
            <a:r>
              <a:rPr lang="en-US" sz="2200" b="1" dirty="0" err="1">
                <a:latin typeface="Metropolis" panose="00000800000000000000" pitchFamily="50" charset="0"/>
              </a:rPr>
              <a:t>tutto</a:t>
            </a:r>
            <a:r>
              <a:rPr lang="en-US" sz="2200" b="1" dirty="0">
                <a:latin typeface="Metropolis" panose="00000800000000000000" pitchFamily="50" charset="0"/>
              </a:rPr>
              <a:t> il mondo.</a:t>
            </a:r>
          </a:p>
          <a:p>
            <a:pPr marL="0" indent="0">
              <a:buNone/>
            </a:pPr>
            <a:r>
              <a:rPr lang="en-US" sz="2200" b="1" dirty="0">
                <a:latin typeface="Metropolis" panose="00000800000000000000" pitchFamily="50" charset="0"/>
              </a:rPr>
              <a:t>Le </a:t>
            </a:r>
            <a:r>
              <a:rPr lang="en-US" sz="2200" b="1" dirty="0" err="1">
                <a:latin typeface="Metropolis" panose="00000800000000000000" pitchFamily="50" charset="0"/>
              </a:rPr>
              <a:t>funzioni</a:t>
            </a:r>
            <a:r>
              <a:rPr lang="en-US" sz="2200" b="1" dirty="0">
                <a:latin typeface="Metropolis" panose="00000800000000000000" pitchFamily="50" charset="0"/>
              </a:rPr>
              <a:t> di base, come la </a:t>
            </a:r>
            <a:r>
              <a:rPr lang="en-US" sz="2200" b="1" dirty="0" err="1">
                <a:latin typeface="Metropolis" panose="00000800000000000000" pitchFamily="50" charset="0"/>
              </a:rPr>
              <a:t>riproduzione</a:t>
            </a:r>
            <a:r>
              <a:rPr lang="en-US" sz="2200" b="1" dirty="0">
                <a:latin typeface="Metropolis" panose="00000800000000000000" pitchFamily="50" charset="0"/>
              </a:rPr>
              <a:t> musicale, </a:t>
            </a:r>
            <a:r>
              <a:rPr lang="en-US" sz="2200" b="1" dirty="0" err="1">
                <a:latin typeface="Metropolis" panose="00000800000000000000" pitchFamily="50" charset="0"/>
              </a:rPr>
              <a:t>sono</a:t>
            </a:r>
            <a:r>
              <a:rPr lang="en-US" sz="2200" b="1" dirty="0">
                <a:latin typeface="Metropolis" panose="00000800000000000000" pitchFamily="50" charset="0"/>
              </a:rPr>
              <a:t> </a:t>
            </a:r>
            <a:r>
              <a:rPr lang="en-US" sz="2200" b="1" dirty="0" err="1">
                <a:latin typeface="Metropolis" panose="00000800000000000000" pitchFamily="50" charset="0"/>
              </a:rPr>
              <a:t>completamente</a:t>
            </a:r>
            <a:r>
              <a:rPr lang="en-US" sz="2200" b="1" dirty="0">
                <a:latin typeface="Metropolis" panose="00000800000000000000" pitchFamily="50" charset="0"/>
              </a:rPr>
              <a:t> </a:t>
            </a:r>
            <a:r>
              <a:rPr lang="en-US" sz="2200" b="1" dirty="0" err="1">
                <a:latin typeface="Metropolis" panose="00000800000000000000" pitchFamily="50" charset="0"/>
              </a:rPr>
              <a:t>gratuite</a:t>
            </a:r>
            <a:r>
              <a:rPr lang="en-US" sz="2200" b="1" dirty="0">
                <a:latin typeface="Metropolis" panose="00000800000000000000" pitchFamily="50" charset="0"/>
              </a:rPr>
              <a:t> ma </a:t>
            </a:r>
            <a:r>
              <a:rPr lang="en-US" sz="2200" b="1" dirty="0" err="1">
                <a:latin typeface="Metropolis" panose="00000800000000000000" pitchFamily="50" charset="0"/>
              </a:rPr>
              <a:t>si</a:t>
            </a:r>
            <a:r>
              <a:rPr lang="en-US" sz="2200" b="1" dirty="0">
                <a:latin typeface="Metropolis" panose="00000800000000000000" pitchFamily="50" charset="0"/>
              </a:rPr>
              <a:t> </a:t>
            </a:r>
            <a:r>
              <a:rPr lang="en-US" sz="2200" b="1" dirty="0" err="1">
                <a:latin typeface="Metropolis" panose="00000800000000000000" pitchFamily="50" charset="0"/>
              </a:rPr>
              <a:t>può</a:t>
            </a:r>
            <a:r>
              <a:rPr lang="en-US" sz="2200" b="1" dirty="0">
                <a:latin typeface="Metropolis" panose="00000800000000000000" pitchFamily="50" charset="0"/>
              </a:rPr>
              <a:t> </a:t>
            </a:r>
            <a:r>
              <a:rPr lang="en-US" sz="2200" b="1" dirty="0" err="1">
                <a:latin typeface="Metropolis" panose="00000800000000000000" pitchFamily="50" charset="0"/>
              </a:rPr>
              <a:t>scegliere</a:t>
            </a:r>
            <a:r>
              <a:rPr lang="en-US" sz="2200" b="1" dirty="0">
                <a:latin typeface="Metropolis" panose="00000800000000000000" pitchFamily="50" charset="0"/>
              </a:rPr>
              <a:t> di </a:t>
            </a:r>
            <a:r>
              <a:rPr lang="en-US" sz="2200" b="1" dirty="0" err="1">
                <a:latin typeface="Metropolis" panose="00000800000000000000" pitchFamily="50" charset="0"/>
              </a:rPr>
              <a:t>passare</a:t>
            </a:r>
            <a:r>
              <a:rPr lang="en-US" sz="2200" b="1" dirty="0">
                <a:latin typeface="Metropolis" panose="00000800000000000000" pitchFamily="50" charset="0"/>
              </a:rPr>
              <a:t> </a:t>
            </a:r>
            <a:r>
              <a:rPr lang="en-US" sz="2200" b="1" dirty="0" err="1">
                <a:latin typeface="Metropolis" panose="00000800000000000000" pitchFamily="50" charset="0"/>
              </a:rPr>
              <a:t>alla</a:t>
            </a:r>
            <a:r>
              <a:rPr lang="en-US" sz="2200" b="1" dirty="0">
                <a:latin typeface="Metropolis" panose="00000800000000000000" pitchFamily="50" charset="0"/>
              </a:rPr>
              <a:t> </a:t>
            </a:r>
            <a:r>
              <a:rPr lang="en-US" sz="2200" b="1" dirty="0" err="1">
                <a:latin typeface="Metropolis" panose="00000800000000000000" pitchFamily="50" charset="0"/>
              </a:rPr>
              <a:t>versione</a:t>
            </a:r>
            <a:r>
              <a:rPr lang="en-US" sz="2200" b="1" dirty="0">
                <a:latin typeface="Metropolis" panose="00000800000000000000" pitchFamily="50" charset="0"/>
              </a:rPr>
              <a:t> a </a:t>
            </a:r>
            <a:r>
              <a:rPr lang="en-US" sz="2200" b="1" dirty="0" err="1">
                <a:latin typeface="Metropolis" panose="00000800000000000000" pitchFamily="50" charset="0"/>
              </a:rPr>
              <a:t>pagamento</a:t>
            </a:r>
            <a:r>
              <a:rPr lang="en-US" sz="2200" b="1" dirty="0">
                <a:latin typeface="Metropolis" panose="00000800000000000000" pitchFamily="50" charset="0"/>
              </a:rPr>
              <a:t> (Premium) per </a:t>
            </a:r>
            <a:r>
              <a:rPr lang="en-US" sz="2200" b="1" dirty="0" err="1">
                <a:latin typeface="Metropolis" panose="00000800000000000000" pitchFamily="50" charset="0"/>
              </a:rPr>
              <a:t>ottenere</a:t>
            </a:r>
            <a:r>
              <a:rPr lang="en-US" sz="2200" b="1" dirty="0">
                <a:latin typeface="Metropolis" panose="00000800000000000000" pitchFamily="50" charset="0"/>
              </a:rPr>
              <a:t> </a:t>
            </a:r>
            <a:r>
              <a:rPr lang="en-US" sz="2200" b="1" dirty="0" err="1">
                <a:latin typeface="Metropolis" panose="00000800000000000000" pitchFamily="50" charset="0"/>
              </a:rPr>
              <a:t>funzioni</a:t>
            </a:r>
            <a:r>
              <a:rPr lang="en-US" sz="2200" b="1" dirty="0">
                <a:latin typeface="Metropolis" panose="00000800000000000000" pitchFamily="50" charset="0"/>
              </a:rPr>
              <a:t> </a:t>
            </a:r>
            <a:r>
              <a:rPr lang="en-US" sz="2200" b="1" dirty="0" err="1">
                <a:latin typeface="Metropolis" panose="00000800000000000000" pitchFamily="50" charset="0"/>
              </a:rPr>
              <a:t>aggiuntive</a:t>
            </a:r>
            <a:r>
              <a:rPr lang="en-US" sz="2200" b="1" dirty="0">
                <a:latin typeface="Metropolis" panose="00000800000000000000" pitchFamily="50" charset="0"/>
              </a:rPr>
              <a:t>.</a:t>
            </a:r>
          </a:p>
        </p:txBody>
      </p:sp>
      <p:pic>
        <p:nvPicPr>
          <p:cNvPr id="8" name="Segnaposto contenuto 7">
            <a:extLst>
              <a:ext uri="{FF2B5EF4-FFF2-40B4-BE49-F238E27FC236}">
                <a16:creationId xmlns:a16="http://schemas.microsoft.com/office/drawing/2014/main" id="{E1FF34C1-55DE-3CC5-EF10-2D4F4E0B2528}"/>
              </a:ext>
            </a:extLst>
          </p:cNvPr>
          <p:cNvPicPr>
            <a:picLocks noChangeAspect="1"/>
          </p:cNvPicPr>
          <p:nvPr/>
        </p:nvPicPr>
        <p:blipFill>
          <a:blip r:embed="rId2">
            <a:extLst>
              <a:ext uri="{28A0092B-C50C-407E-A947-70E740481C1C}">
                <a14:useLocalDpi xmlns:a14="http://schemas.microsoft.com/office/drawing/2010/main" val="0"/>
              </a:ext>
            </a:extLst>
          </a:blip>
          <a:srcRect l="17569" r="17569"/>
          <a:stretch/>
        </p:blipFill>
        <p:spPr>
          <a:xfrm>
            <a:off x="5124450" y="-47026"/>
            <a:ext cx="7112127" cy="6905016"/>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18" name="CasellaDiTesto 17">
            <a:extLst>
              <a:ext uri="{FF2B5EF4-FFF2-40B4-BE49-F238E27FC236}">
                <a16:creationId xmlns:a16="http://schemas.microsoft.com/office/drawing/2014/main" id="{FAA38A23-E657-67C9-17BA-8D36E9EC0AC9}"/>
              </a:ext>
            </a:extLst>
          </p:cNvPr>
          <p:cNvSpPr txBox="1"/>
          <p:nvPr/>
        </p:nvSpPr>
        <p:spPr>
          <a:xfrm>
            <a:off x="514739" y="1777193"/>
            <a:ext cx="4033740" cy="707886"/>
          </a:xfrm>
          <a:prstGeom prst="rect">
            <a:avLst/>
          </a:prstGeom>
          <a:noFill/>
        </p:spPr>
        <p:txBody>
          <a:bodyPr wrap="square" rtlCol="0">
            <a:spAutoFit/>
          </a:bodyPr>
          <a:lstStyle/>
          <a:p>
            <a:r>
              <a:rPr lang="it-IT" sz="4000" b="1" dirty="0">
                <a:solidFill>
                  <a:schemeClr val="tx1">
                    <a:lumMod val="95000"/>
                    <a:lumOff val="5000"/>
                  </a:schemeClr>
                </a:solidFill>
                <a:latin typeface="Metropolis" panose="00000800000000000000" pitchFamily="50" charset="0"/>
              </a:rPr>
              <a:t>Cos’è Spotify?</a:t>
            </a:r>
          </a:p>
        </p:txBody>
      </p:sp>
    </p:spTree>
    <p:extLst>
      <p:ext uri="{BB962C8B-B14F-4D97-AF65-F5344CB8AC3E}">
        <p14:creationId xmlns:p14="http://schemas.microsoft.com/office/powerpoint/2010/main" val="4561443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094EBE62-8E73-A241-FD05-6493915B9A44}"/>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CA57689-4BE3-5C44-8D87-71F6568794BC}"/>
              </a:ext>
            </a:extLst>
          </p:cNvPr>
          <p:cNvSpPr>
            <a:spLocks noGrp="1"/>
          </p:cNvSpPr>
          <p:nvPr>
            <p:ph type="title"/>
          </p:nvPr>
        </p:nvSpPr>
        <p:spPr>
          <a:xfrm>
            <a:off x="-1335834" y="5099569"/>
            <a:ext cx="9052249" cy="1147666"/>
          </a:xfrm>
        </p:spPr>
        <p:txBody>
          <a:bodyPr>
            <a:normAutofit/>
          </a:bodyPr>
          <a:lstStyle/>
          <a:p>
            <a:pPr algn="ctr"/>
            <a:r>
              <a:rPr lang="it-IT" sz="3600" dirty="0">
                <a:latin typeface="Metropolis" panose="00000800000000000000" pitchFamily="50" charset="0"/>
              </a:rPr>
              <a:t>2012</a:t>
            </a:r>
          </a:p>
        </p:txBody>
      </p:sp>
      <p:pic>
        <p:nvPicPr>
          <p:cNvPr id="5" name="Segnaposto contenuto 4">
            <a:extLst>
              <a:ext uri="{FF2B5EF4-FFF2-40B4-BE49-F238E27FC236}">
                <a16:creationId xmlns:a16="http://schemas.microsoft.com/office/drawing/2014/main" id="{EBFF5499-4C88-D0AF-EBEA-4116E830602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0" y="1449593"/>
            <a:ext cx="5743575" cy="3792921"/>
          </a:xfrm>
        </p:spPr>
      </p:pic>
      <p:sp>
        <p:nvSpPr>
          <p:cNvPr id="9" name="CasellaDiTesto 8">
            <a:extLst>
              <a:ext uri="{FF2B5EF4-FFF2-40B4-BE49-F238E27FC236}">
                <a16:creationId xmlns:a16="http://schemas.microsoft.com/office/drawing/2014/main" id="{ADB0BB96-EC4C-48EA-B634-1FAC24050921}"/>
              </a:ext>
            </a:extLst>
          </p:cNvPr>
          <p:cNvSpPr txBox="1"/>
          <p:nvPr/>
        </p:nvSpPr>
        <p:spPr>
          <a:xfrm>
            <a:off x="8406880" y="5238238"/>
            <a:ext cx="2836507" cy="646331"/>
          </a:xfrm>
          <a:prstGeom prst="rect">
            <a:avLst/>
          </a:prstGeom>
          <a:noFill/>
        </p:spPr>
        <p:txBody>
          <a:bodyPr wrap="square" rtlCol="0">
            <a:spAutoFit/>
          </a:bodyPr>
          <a:lstStyle/>
          <a:p>
            <a:r>
              <a:rPr lang="it-IT" sz="3600" b="1" dirty="0">
                <a:latin typeface="Metropolis" panose="00000800000000000000" pitchFamily="50" charset="0"/>
              </a:rPr>
              <a:t>2013</a:t>
            </a:r>
          </a:p>
        </p:txBody>
      </p:sp>
      <p:pic>
        <p:nvPicPr>
          <p:cNvPr id="11" name="Segnaposto contenuto 4">
            <a:extLst>
              <a:ext uri="{FF2B5EF4-FFF2-40B4-BE49-F238E27FC236}">
                <a16:creationId xmlns:a16="http://schemas.microsoft.com/office/drawing/2014/main" id="{E78AAC39-3F6B-6510-EEAC-E87EA23C0C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43574" y="1445316"/>
            <a:ext cx="6003667" cy="3792921"/>
          </a:xfrm>
          <a:prstGeom prst="rect">
            <a:avLst/>
          </a:prstGeom>
        </p:spPr>
      </p:pic>
    </p:spTree>
    <p:extLst>
      <p:ext uri="{BB962C8B-B14F-4D97-AF65-F5344CB8AC3E}">
        <p14:creationId xmlns:p14="http://schemas.microsoft.com/office/powerpoint/2010/main" val="45082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A2E81A93-6768-867C-C26D-29729387D093}"/>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EF927170-E6E8-17F7-779D-8D0F618A3A82}"/>
              </a:ext>
            </a:extLst>
          </p:cNvPr>
          <p:cNvSpPr>
            <a:spLocks noGrp="1"/>
          </p:cNvSpPr>
          <p:nvPr>
            <p:ph type="title"/>
          </p:nvPr>
        </p:nvSpPr>
        <p:spPr>
          <a:xfrm>
            <a:off x="-1027923" y="5238270"/>
            <a:ext cx="9052249" cy="1147666"/>
          </a:xfrm>
        </p:spPr>
        <p:txBody>
          <a:bodyPr>
            <a:normAutofit/>
          </a:bodyPr>
          <a:lstStyle/>
          <a:p>
            <a:pPr algn="ctr"/>
            <a:r>
              <a:rPr lang="it-IT" sz="3600" dirty="0">
                <a:latin typeface="Metropolis" panose="00000800000000000000" pitchFamily="50" charset="0"/>
              </a:rPr>
              <a:t>2014</a:t>
            </a:r>
          </a:p>
        </p:txBody>
      </p:sp>
      <p:pic>
        <p:nvPicPr>
          <p:cNvPr id="5" name="Segnaposto contenuto 4">
            <a:extLst>
              <a:ext uri="{FF2B5EF4-FFF2-40B4-BE49-F238E27FC236}">
                <a16:creationId xmlns:a16="http://schemas.microsoft.com/office/drawing/2014/main" id="{362A178C-7DA3-8B60-B9A0-F809CB720E4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4645" y="1465733"/>
            <a:ext cx="5743575" cy="3792921"/>
          </a:xfrm>
        </p:spPr>
      </p:pic>
      <p:sp>
        <p:nvSpPr>
          <p:cNvPr id="9" name="CasellaDiTesto 8">
            <a:extLst>
              <a:ext uri="{FF2B5EF4-FFF2-40B4-BE49-F238E27FC236}">
                <a16:creationId xmlns:a16="http://schemas.microsoft.com/office/drawing/2014/main" id="{C8908097-A766-9A6C-D888-46A25ED1713C}"/>
              </a:ext>
            </a:extLst>
          </p:cNvPr>
          <p:cNvSpPr txBox="1"/>
          <p:nvPr/>
        </p:nvSpPr>
        <p:spPr>
          <a:xfrm>
            <a:off x="8400174" y="5488937"/>
            <a:ext cx="2836507" cy="646331"/>
          </a:xfrm>
          <a:prstGeom prst="rect">
            <a:avLst/>
          </a:prstGeom>
          <a:noFill/>
        </p:spPr>
        <p:txBody>
          <a:bodyPr wrap="square" rtlCol="0">
            <a:spAutoFit/>
          </a:bodyPr>
          <a:lstStyle/>
          <a:p>
            <a:r>
              <a:rPr lang="it-IT" sz="3600" b="1" dirty="0">
                <a:latin typeface="Metropolis" panose="00000800000000000000" pitchFamily="50" charset="0"/>
              </a:rPr>
              <a:t>2015</a:t>
            </a:r>
          </a:p>
        </p:txBody>
      </p:sp>
      <p:pic>
        <p:nvPicPr>
          <p:cNvPr id="11" name="Segnaposto contenuto 4">
            <a:extLst>
              <a:ext uri="{FF2B5EF4-FFF2-40B4-BE49-F238E27FC236}">
                <a16:creationId xmlns:a16="http://schemas.microsoft.com/office/drawing/2014/main" id="{01025133-BD38-FFBA-8DA3-7B77B06E72E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18220" y="1465735"/>
            <a:ext cx="5551714" cy="3792919"/>
          </a:xfrm>
          <a:prstGeom prst="rect">
            <a:avLst/>
          </a:prstGeom>
        </p:spPr>
      </p:pic>
    </p:spTree>
    <p:extLst>
      <p:ext uri="{BB962C8B-B14F-4D97-AF65-F5344CB8AC3E}">
        <p14:creationId xmlns:p14="http://schemas.microsoft.com/office/powerpoint/2010/main" val="30852986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B325310D-1D51-AD7F-3B37-32D52BD82D4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9A05B08-8A62-2389-761E-A637D30A13D3}"/>
              </a:ext>
            </a:extLst>
          </p:cNvPr>
          <p:cNvSpPr>
            <a:spLocks noGrp="1"/>
          </p:cNvSpPr>
          <p:nvPr>
            <p:ph type="title"/>
          </p:nvPr>
        </p:nvSpPr>
        <p:spPr>
          <a:xfrm>
            <a:off x="-1185378" y="5236536"/>
            <a:ext cx="9052249" cy="1147666"/>
          </a:xfrm>
        </p:spPr>
        <p:txBody>
          <a:bodyPr>
            <a:normAutofit/>
          </a:bodyPr>
          <a:lstStyle/>
          <a:p>
            <a:pPr algn="ctr"/>
            <a:r>
              <a:rPr lang="it-IT" sz="3600" dirty="0">
                <a:latin typeface="Metropolis" panose="00000800000000000000" pitchFamily="50" charset="0"/>
              </a:rPr>
              <a:t>2016</a:t>
            </a:r>
          </a:p>
        </p:txBody>
      </p:sp>
      <p:pic>
        <p:nvPicPr>
          <p:cNvPr id="5" name="Segnaposto contenuto 4">
            <a:extLst>
              <a:ext uri="{FF2B5EF4-FFF2-40B4-BE49-F238E27FC236}">
                <a16:creationId xmlns:a16="http://schemas.microsoft.com/office/drawing/2014/main" id="{67FFB53C-AEFD-DF29-48C4-3746BE83B6B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6250" y="1455836"/>
            <a:ext cx="5859725" cy="3869624"/>
          </a:xfrm>
        </p:spPr>
      </p:pic>
      <p:sp>
        <p:nvSpPr>
          <p:cNvPr id="9" name="CasellaDiTesto 8">
            <a:extLst>
              <a:ext uri="{FF2B5EF4-FFF2-40B4-BE49-F238E27FC236}">
                <a16:creationId xmlns:a16="http://schemas.microsoft.com/office/drawing/2014/main" id="{67A9229F-37D0-391C-551C-88419F8F71A2}"/>
              </a:ext>
            </a:extLst>
          </p:cNvPr>
          <p:cNvSpPr txBox="1"/>
          <p:nvPr/>
        </p:nvSpPr>
        <p:spPr>
          <a:xfrm>
            <a:off x="8451881" y="5487203"/>
            <a:ext cx="2836507" cy="646331"/>
          </a:xfrm>
          <a:prstGeom prst="rect">
            <a:avLst/>
          </a:prstGeom>
          <a:noFill/>
        </p:spPr>
        <p:txBody>
          <a:bodyPr wrap="square" rtlCol="0">
            <a:spAutoFit/>
          </a:bodyPr>
          <a:lstStyle/>
          <a:p>
            <a:r>
              <a:rPr lang="it-IT" sz="3600" b="1" dirty="0">
                <a:latin typeface="Metropolis" panose="00000800000000000000" pitchFamily="50" charset="0"/>
              </a:rPr>
              <a:t>2017</a:t>
            </a:r>
          </a:p>
        </p:txBody>
      </p:sp>
      <p:pic>
        <p:nvPicPr>
          <p:cNvPr id="11" name="Segnaposto contenuto 4">
            <a:extLst>
              <a:ext uri="{FF2B5EF4-FFF2-40B4-BE49-F238E27FC236}">
                <a16:creationId xmlns:a16="http://schemas.microsoft.com/office/drawing/2014/main" id="{BB840FA0-24FB-A5EE-8A8B-FB71BF40E2B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00749" y="1494187"/>
            <a:ext cx="5610225" cy="3869625"/>
          </a:xfrm>
          <a:prstGeom prst="rect">
            <a:avLst/>
          </a:prstGeom>
        </p:spPr>
      </p:pic>
    </p:spTree>
    <p:extLst>
      <p:ext uri="{BB962C8B-B14F-4D97-AF65-F5344CB8AC3E}">
        <p14:creationId xmlns:p14="http://schemas.microsoft.com/office/powerpoint/2010/main" val="27539376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97542ED7-7409-D69D-FC1E-15953A32DCFD}"/>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E091023-B428-34DE-2B86-76E5314BAD9A}"/>
              </a:ext>
            </a:extLst>
          </p:cNvPr>
          <p:cNvSpPr>
            <a:spLocks noGrp="1"/>
          </p:cNvSpPr>
          <p:nvPr>
            <p:ph type="title"/>
          </p:nvPr>
        </p:nvSpPr>
        <p:spPr>
          <a:xfrm>
            <a:off x="-1270326" y="5074792"/>
            <a:ext cx="9052249" cy="1147666"/>
          </a:xfrm>
        </p:spPr>
        <p:txBody>
          <a:bodyPr>
            <a:normAutofit/>
          </a:bodyPr>
          <a:lstStyle/>
          <a:p>
            <a:pPr algn="ctr"/>
            <a:r>
              <a:rPr lang="it-IT" sz="3600" dirty="0">
                <a:latin typeface="Metropolis" panose="00000800000000000000" pitchFamily="50" charset="0"/>
              </a:rPr>
              <a:t>2018</a:t>
            </a:r>
          </a:p>
        </p:txBody>
      </p:sp>
      <p:pic>
        <p:nvPicPr>
          <p:cNvPr id="5" name="Segnaposto contenuto 4">
            <a:extLst>
              <a:ext uri="{FF2B5EF4-FFF2-40B4-BE49-F238E27FC236}">
                <a16:creationId xmlns:a16="http://schemas.microsoft.com/office/drawing/2014/main" id="{ED0C114F-B017-E904-5BF5-F876DDCB8A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0" y="1532538"/>
            <a:ext cx="5743575" cy="3792921"/>
          </a:xfrm>
        </p:spPr>
      </p:pic>
      <p:sp>
        <p:nvSpPr>
          <p:cNvPr id="9" name="CasellaDiTesto 8">
            <a:extLst>
              <a:ext uri="{FF2B5EF4-FFF2-40B4-BE49-F238E27FC236}">
                <a16:creationId xmlns:a16="http://schemas.microsoft.com/office/drawing/2014/main" id="{A7EFB609-FC35-6127-1A76-E968F4DA5270}"/>
              </a:ext>
            </a:extLst>
          </p:cNvPr>
          <p:cNvSpPr txBox="1"/>
          <p:nvPr/>
        </p:nvSpPr>
        <p:spPr>
          <a:xfrm>
            <a:off x="8474625" y="5325459"/>
            <a:ext cx="2836507" cy="646331"/>
          </a:xfrm>
          <a:prstGeom prst="rect">
            <a:avLst/>
          </a:prstGeom>
          <a:noFill/>
        </p:spPr>
        <p:txBody>
          <a:bodyPr wrap="square" rtlCol="0">
            <a:spAutoFit/>
          </a:bodyPr>
          <a:lstStyle/>
          <a:p>
            <a:r>
              <a:rPr lang="it-IT" sz="3600" b="1" dirty="0">
                <a:latin typeface="Metropolis" panose="00000800000000000000" pitchFamily="50" charset="0"/>
              </a:rPr>
              <a:t>2019</a:t>
            </a:r>
          </a:p>
        </p:txBody>
      </p:sp>
      <p:pic>
        <p:nvPicPr>
          <p:cNvPr id="11" name="Segnaposto contenuto 4">
            <a:extLst>
              <a:ext uri="{FF2B5EF4-FFF2-40B4-BE49-F238E27FC236}">
                <a16:creationId xmlns:a16="http://schemas.microsoft.com/office/drawing/2014/main" id="{252A407B-AEDC-680B-2D9B-B5143BB3F6B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43575" y="1532538"/>
            <a:ext cx="5808890" cy="3792921"/>
          </a:xfrm>
          <a:prstGeom prst="rect">
            <a:avLst/>
          </a:prstGeom>
        </p:spPr>
      </p:pic>
    </p:spTree>
    <p:extLst>
      <p:ext uri="{BB962C8B-B14F-4D97-AF65-F5344CB8AC3E}">
        <p14:creationId xmlns:p14="http://schemas.microsoft.com/office/powerpoint/2010/main" val="1060349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FA4C90B7-BDF7-0B49-53C8-5DBB12F2F506}"/>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849FBC1-B794-DB41-B26E-066CF967023E}"/>
              </a:ext>
            </a:extLst>
          </p:cNvPr>
          <p:cNvSpPr>
            <a:spLocks noGrp="1"/>
          </p:cNvSpPr>
          <p:nvPr>
            <p:ph type="title"/>
          </p:nvPr>
        </p:nvSpPr>
        <p:spPr>
          <a:xfrm>
            <a:off x="285750" y="0"/>
            <a:ext cx="10515600" cy="1325563"/>
          </a:xfrm>
        </p:spPr>
        <p:txBody>
          <a:bodyPr>
            <a:normAutofit/>
          </a:bodyPr>
          <a:lstStyle/>
          <a:p>
            <a:r>
              <a:rPr lang="it-IT" sz="4800" dirty="0">
                <a:latin typeface="Metropolis" panose="00000800000000000000" pitchFamily="50" charset="0"/>
              </a:rPr>
              <a:t>Fonti</a:t>
            </a:r>
          </a:p>
        </p:txBody>
      </p:sp>
      <p:sp>
        <p:nvSpPr>
          <p:cNvPr id="3" name="Segnaposto contenuto 2">
            <a:extLst>
              <a:ext uri="{FF2B5EF4-FFF2-40B4-BE49-F238E27FC236}">
                <a16:creationId xmlns:a16="http://schemas.microsoft.com/office/drawing/2014/main" id="{1D136B75-3E90-758B-0EF3-EF0BF241E7A1}"/>
              </a:ext>
            </a:extLst>
          </p:cNvPr>
          <p:cNvSpPr>
            <a:spLocks noGrp="1"/>
          </p:cNvSpPr>
          <p:nvPr>
            <p:ph idx="1"/>
          </p:nvPr>
        </p:nvSpPr>
        <p:spPr>
          <a:xfrm>
            <a:off x="209549" y="1181099"/>
            <a:ext cx="11496675" cy="5381625"/>
          </a:xfrm>
        </p:spPr>
        <p:txBody>
          <a:bodyPr>
            <a:normAutofit/>
          </a:bodyPr>
          <a:lstStyle/>
          <a:p>
            <a:r>
              <a:rPr lang="it-IT" dirty="0">
                <a:latin typeface="Metropolis" panose="00000800000000000000" pitchFamily="50" charset="0"/>
              </a:rPr>
              <a:t>I Dataset presi da Kaggle.com</a:t>
            </a:r>
          </a:p>
          <a:p>
            <a:pPr marL="0" indent="0">
              <a:buNone/>
            </a:pPr>
            <a:r>
              <a:rPr lang="it-IT" dirty="0">
                <a:latin typeface="Metropolis" panose="00000800000000000000" pitchFamily="50" charset="0"/>
              </a:rPr>
              <a:t>-https://www.kaggle.com/datasets/paradisejoy/top-hits-spotify-from-20002019 </a:t>
            </a:r>
          </a:p>
          <a:p>
            <a:pPr marL="0" indent="0">
              <a:buNone/>
            </a:pPr>
            <a:r>
              <a:rPr lang="it-IT" dirty="0">
                <a:latin typeface="Metropolis" panose="00000800000000000000" pitchFamily="50" charset="0"/>
              </a:rPr>
              <a:t>-https://www.kaggle.com/datasets/salvatorerastelli/spotify-and-youtube</a:t>
            </a:r>
          </a:p>
          <a:p>
            <a:pPr marL="0" indent="0">
              <a:buNone/>
            </a:pPr>
            <a:endParaRPr lang="it-IT" dirty="0">
              <a:latin typeface="Metropolis" panose="00000800000000000000" pitchFamily="50" charset="0"/>
            </a:endParaRPr>
          </a:p>
          <a:p>
            <a:r>
              <a:rPr lang="it-IT" dirty="0">
                <a:latin typeface="Metropolis" panose="00000800000000000000" pitchFamily="50" charset="0"/>
              </a:rPr>
              <a:t>Le immagini utilizzate vengono da Google immagini </a:t>
            </a:r>
          </a:p>
          <a:p>
            <a:pPr marL="0" indent="0">
              <a:buNone/>
            </a:pPr>
            <a:endParaRPr lang="it-IT" dirty="0">
              <a:latin typeface="Metropolis" panose="00000800000000000000" pitchFamily="50" charset="0"/>
            </a:endParaRPr>
          </a:p>
          <a:p>
            <a:r>
              <a:rPr lang="it-IT" dirty="0">
                <a:latin typeface="Metropolis" panose="00000800000000000000" pitchFamily="50" charset="0"/>
              </a:rPr>
              <a:t>Articoli per la storia e la crescita di Spotify</a:t>
            </a:r>
          </a:p>
          <a:p>
            <a:pPr marL="0" indent="0">
              <a:buNone/>
            </a:pPr>
            <a:r>
              <a:rPr lang="it-IT" dirty="0">
                <a:latin typeface="Metropolis" panose="00000800000000000000" pitchFamily="50" charset="0"/>
              </a:rPr>
              <a:t>-https://www.marketingperaziende.it/la-storia-di-spotify/</a:t>
            </a:r>
          </a:p>
          <a:p>
            <a:pPr marL="0" indent="0">
              <a:buNone/>
            </a:pPr>
            <a:r>
              <a:rPr lang="it-IT" dirty="0">
                <a:latin typeface="Metropolis" panose="00000800000000000000" pitchFamily="50" charset="0"/>
              </a:rPr>
              <a:t>- https://syrusindustry.com/spotify-una-storia-di-successo.htm</a:t>
            </a:r>
          </a:p>
          <a:p>
            <a:pPr marL="0" indent="0">
              <a:buNone/>
            </a:pPr>
            <a:endParaRPr lang="it-IT" dirty="0"/>
          </a:p>
        </p:txBody>
      </p:sp>
    </p:spTree>
    <p:extLst>
      <p:ext uri="{BB962C8B-B14F-4D97-AF65-F5344CB8AC3E}">
        <p14:creationId xmlns:p14="http://schemas.microsoft.com/office/powerpoint/2010/main" val="4173472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B30E636-658E-4903-1955-4BAB379A5322}"/>
              </a:ext>
            </a:extLst>
          </p:cNvPr>
          <p:cNvSpPr>
            <a:spLocks noGrp="1"/>
          </p:cNvSpPr>
          <p:nvPr>
            <p:ph type="title"/>
          </p:nvPr>
        </p:nvSpPr>
        <p:spPr/>
        <p:txBody>
          <a:bodyPr/>
          <a:lstStyle/>
          <a:p>
            <a:endParaRPr lang="it-IT" dirty="0"/>
          </a:p>
        </p:txBody>
      </p:sp>
      <p:sp>
        <p:nvSpPr>
          <p:cNvPr id="3" name="Segnaposto contenuto 2">
            <a:extLst>
              <a:ext uri="{FF2B5EF4-FFF2-40B4-BE49-F238E27FC236}">
                <a16:creationId xmlns:a16="http://schemas.microsoft.com/office/drawing/2014/main" id="{F803AC3A-42EF-A89F-4598-65020772F78A}"/>
              </a:ext>
            </a:extLst>
          </p:cNvPr>
          <p:cNvSpPr>
            <a:spLocks noGrp="1"/>
          </p:cNvSpPr>
          <p:nvPr>
            <p:ph idx="1"/>
          </p:nvPr>
        </p:nvSpPr>
        <p:spPr>
          <a:xfrm flipH="1">
            <a:off x="11353799" y="1825625"/>
            <a:ext cx="352425" cy="203200"/>
          </a:xfrm>
        </p:spPr>
        <p:txBody>
          <a:bodyPr>
            <a:normAutofit fontScale="32500" lnSpcReduction="20000"/>
          </a:bodyPr>
          <a:lstStyle/>
          <a:p>
            <a:pPr marL="0" indent="0">
              <a:buNone/>
            </a:pPr>
            <a:endParaRPr lang="it-IT" dirty="0"/>
          </a:p>
        </p:txBody>
      </p:sp>
      <p:sp>
        <p:nvSpPr>
          <p:cNvPr id="4" name="Elaborazione 3">
            <a:extLst>
              <a:ext uri="{FF2B5EF4-FFF2-40B4-BE49-F238E27FC236}">
                <a16:creationId xmlns:a16="http://schemas.microsoft.com/office/drawing/2014/main" id="{6B3D4B44-1D19-40A4-2894-64F7D75D4C83}"/>
              </a:ext>
            </a:extLst>
          </p:cNvPr>
          <p:cNvSpPr/>
          <p:nvPr/>
        </p:nvSpPr>
        <p:spPr>
          <a:xfrm>
            <a:off x="0" y="5314950"/>
            <a:ext cx="12192000" cy="1325563"/>
          </a:xfrm>
          <a:prstGeom prst="flowChartProcess">
            <a:avLst/>
          </a:prstGeom>
          <a:solidFill>
            <a:srgbClr val="F6FBF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4000" dirty="0">
                <a:solidFill>
                  <a:schemeClr val="tx1">
                    <a:lumMod val="95000"/>
                    <a:lumOff val="5000"/>
                  </a:schemeClr>
                </a:solidFill>
                <a:latin typeface="Metropolis" panose="00000800000000000000" pitchFamily="50" charset="0"/>
              </a:rPr>
              <a:t>Grazie per l’attenzione!</a:t>
            </a:r>
          </a:p>
        </p:txBody>
      </p:sp>
    </p:spTree>
    <p:extLst>
      <p:ext uri="{BB962C8B-B14F-4D97-AF65-F5344CB8AC3E}">
        <p14:creationId xmlns:p14="http://schemas.microsoft.com/office/powerpoint/2010/main" val="814267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CE2A15F-C6D4-430C-6740-F1EC64AEDF1A}"/>
            </a:ext>
          </a:extLst>
        </p:cNvPr>
        <p:cNvGrpSpPr/>
        <p:nvPr/>
      </p:nvGrpSpPr>
      <p:grpSpPr>
        <a:xfrm>
          <a:off x="0" y="0"/>
          <a:ext cx="0" cy="0"/>
          <a:chOff x="0" y="0"/>
          <a:chExt cx="0" cy="0"/>
        </a:xfrm>
      </p:grpSpPr>
      <p:grpSp>
        <p:nvGrpSpPr>
          <p:cNvPr id="107" name="Group 106">
            <a:extLst>
              <a:ext uri="{FF2B5EF4-FFF2-40B4-BE49-F238E27FC236}">
                <a16:creationId xmlns:a16="http://schemas.microsoft.com/office/drawing/2014/main" id="{723C66ED-DBBF-12CA-7F5E-813E0E7D03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622"/>
            <a:ext cx="12192000" cy="6894986"/>
            <a:chOff x="0" y="-7622"/>
            <a:chExt cx="12192000" cy="6894986"/>
          </a:xfrm>
        </p:grpSpPr>
        <p:sp>
          <p:nvSpPr>
            <p:cNvPr id="106" name="Rectangle 107">
              <a:extLst>
                <a:ext uri="{FF2B5EF4-FFF2-40B4-BE49-F238E27FC236}">
                  <a16:creationId xmlns:a16="http://schemas.microsoft.com/office/drawing/2014/main" id="{E3002B52-2669-1ED7-2E0F-0627FC31DF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7621"/>
              <a:ext cx="12192000" cy="6887364"/>
            </a:xfrm>
            <a:prstGeom prst="rect">
              <a:avLst/>
            </a:prstGeom>
            <a:gradFill>
              <a:gsLst>
                <a:gs pos="8000">
                  <a:schemeClr val="accent5"/>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08">
              <a:extLst>
                <a:ext uri="{FF2B5EF4-FFF2-40B4-BE49-F238E27FC236}">
                  <a16:creationId xmlns:a16="http://schemas.microsoft.com/office/drawing/2014/main" id="{82E9EC0D-91EA-9D35-F655-335C580AB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9" y="0"/>
              <a:ext cx="8216919" cy="6887364"/>
            </a:xfrm>
            <a:prstGeom prst="rect">
              <a:avLst/>
            </a:prstGeom>
            <a:gradFill flip="none" rotWithShape="1">
              <a:gsLst>
                <a:gs pos="0">
                  <a:schemeClr val="accent5">
                    <a:lumMod val="75000"/>
                    <a:alpha val="79000"/>
                  </a:schemeClr>
                </a:gs>
                <a:gs pos="40000">
                  <a:schemeClr val="accent5">
                    <a:lumMod val="60000"/>
                    <a:lumOff val="40000"/>
                    <a:alpha val="0"/>
                  </a:schemeClr>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09">
              <a:extLst>
                <a:ext uri="{FF2B5EF4-FFF2-40B4-BE49-F238E27FC236}">
                  <a16:creationId xmlns:a16="http://schemas.microsoft.com/office/drawing/2014/main" id="{7770627C-B480-1145-72DC-5B59DBE04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39978" y="-7622"/>
              <a:ext cx="8451623" cy="6887367"/>
            </a:xfrm>
            <a:prstGeom prst="rect">
              <a:avLst/>
            </a:prstGeom>
            <a:gradFill>
              <a:gsLst>
                <a:gs pos="0">
                  <a:schemeClr val="accent5">
                    <a:lumMod val="75000"/>
                    <a:alpha val="67000"/>
                  </a:schemeClr>
                </a:gs>
                <a:gs pos="60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0">
              <a:extLst>
                <a:ext uri="{FF2B5EF4-FFF2-40B4-BE49-F238E27FC236}">
                  <a16:creationId xmlns:a16="http://schemas.microsoft.com/office/drawing/2014/main" id="{E9F81D39-93D1-019C-74DC-4710F53346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9127281" y="7060"/>
              <a:ext cx="3064320" cy="6872683"/>
            </a:xfrm>
            <a:prstGeom prst="rect">
              <a:avLst/>
            </a:prstGeom>
            <a:gradFill flip="none" rotWithShape="1">
              <a:gsLst>
                <a:gs pos="0">
                  <a:schemeClr val="accent2">
                    <a:alpha val="58000"/>
                  </a:schemeClr>
                </a:gs>
                <a:gs pos="41000">
                  <a:schemeClr val="accent2">
                    <a:alpha val="0"/>
                  </a:schemeClr>
                </a:gs>
              </a:gsLst>
              <a:lin ang="1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pic>
        <p:nvPicPr>
          <p:cNvPr id="4" name="Segnaposto contenuto 7">
            <a:extLst>
              <a:ext uri="{FF2B5EF4-FFF2-40B4-BE49-F238E27FC236}">
                <a16:creationId xmlns:a16="http://schemas.microsoft.com/office/drawing/2014/main" id="{062D6FA1-C6E4-FDB5-18F2-C6900022A8EE}"/>
              </a:ext>
            </a:extLst>
          </p:cNvPr>
          <p:cNvPicPr>
            <a:picLocks noGrp="1" noChangeAspect="1"/>
          </p:cNvPicPr>
          <p:nvPr>
            <p:ph idx="1"/>
          </p:nvPr>
        </p:nvPicPr>
        <p:blipFill>
          <a:blip r:embed="rId2">
            <a:alphaModFix amt="95000"/>
            <a:extLst>
              <a:ext uri="{28A0092B-C50C-407E-A947-70E740481C1C}">
                <a14:useLocalDpi xmlns:a14="http://schemas.microsoft.com/office/drawing/2010/main" val="0"/>
              </a:ext>
            </a:extLst>
          </a:blip>
          <a:srcRect l="213" r="213"/>
          <a:stretch/>
        </p:blipFill>
        <p:spPr>
          <a:xfrm>
            <a:off x="19" y="-7623"/>
            <a:ext cx="12191981" cy="6887365"/>
          </a:xfrm>
          <a:prstGeom prst="rect">
            <a:avLst/>
          </a:prstGeom>
        </p:spPr>
      </p:pic>
      <p:sp>
        <p:nvSpPr>
          <p:cNvPr id="102" name="CasellaDiTesto 101">
            <a:extLst>
              <a:ext uri="{FF2B5EF4-FFF2-40B4-BE49-F238E27FC236}">
                <a16:creationId xmlns:a16="http://schemas.microsoft.com/office/drawing/2014/main" id="{B94033D2-57DD-6AC4-1604-B354FADB2C5A}"/>
              </a:ext>
            </a:extLst>
          </p:cNvPr>
          <p:cNvSpPr txBox="1"/>
          <p:nvPr/>
        </p:nvSpPr>
        <p:spPr>
          <a:xfrm>
            <a:off x="171061" y="3930516"/>
            <a:ext cx="11849878" cy="369332"/>
          </a:xfrm>
          <a:prstGeom prst="rect">
            <a:avLst/>
          </a:prstGeom>
          <a:noFill/>
        </p:spPr>
        <p:txBody>
          <a:bodyPr wrap="square" rtlCol="0">
            <a:spAutoFit/>
          </a:bodyPr>
          <a:lstStyle/>
          <a:p>
            <a:pPr>
              <a:spcAft>
                <a:spcPts val="600"/>
              </a:spcAft>
            </a:pPr>
            <a:r>
              <a:rPr lang="it-IT" dirty="0"/>
              <a:t>                                                                                                        </a:t>
            </a:r>
            <a:endParaRPr lang="it-IT"/>
          </a:p>
        </p:txBody>
      </p:sp>
      <p:sp>
        <p:nvSpPr>
          <p:cNvPr id="145" name="Documento 144">
            <a:extLst>
              <a:ext uri="{FF2B5EF4-FFF2-40B4-BE49-F238E27FC236}">
                <a16:creationId xmlns:a16="http://schemas.microsoft.com/office/drawing/2014/main" id="{B666E992-2177-DDD2-F2B1-62BCCEF8406C}"/>
              </a:ext>
            </a:extLst>
          </p:cNvPr>
          <p:cNvSpPr/>
          <p:nvPr/>
        </p:nvSpPr>
        <p:spPr>
          <a:xfrm>
            <a:off x="266513" y="198745"/>
            <a:ext cx="5357424" cy="6680997"/>
          </a:xfrm>
          <a:prstGeom prst="flowChartDocument">
            <a:avLst/>
          </a:prstGeom>
          <a:solidFill>
            <a:srgbClr val="F6FBF6"/>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2400" dirty="0">
              <a:latin typeface="Metropolis" panose="00000800000000000000" pitchFamily="50" charset="0"/>
            </a:endParaRPr>
          </a:p>
        </p:txBody>
      </p:sp>
      <p:sp>
        <p:nvSpPr>
          <p:cNvPr id="146" name="CasellaDiTesto 145">
            <a:extLst>
              <a:ext uri="{FF2B5EF4-FFF2-40B4-BE49-F238E27FC236}">
                <a16:creationId xmlns:a16="http://schemas.microsoft.com/office/drawing/2014/main" id="{A04C7A13-F6B1-AFE1-14B7-5511221F9DF7}"/>
              </a:ext>
            </a:extLst>
          </p:cNvPr>
          <p:cNvSpPr txBox="1"/>
          <p:nvPr/>
        </p:nvSpPr>
        <p:spPr>
          <a:xfrm>
            <a:off x="1687283" y="230318"/>
            <a:ext cx="2515877" cy="707886"/>
          </a:xfrm>
          <a:prstGeom prst="rect">
            <a:avLst/>
          </a:prstGeom>
          <a:noFill/>
        </p:spPr>
        <p:txBody>
          <a:bodyPr wrap="square" rtlCol="0">
            <a:spAutoFit/>
          </a:bodyPr>
          <a:lstStyle/>
          <a:p>
            <a:pPr algn="ctr"/>
            <a:r>
              <a:rPr lang="it-IT" sz="4000" b="1" dirty="0">
                <a:latin typeface="Metropolis" panose="00000800000000000000" pitchFamily="50" charset="0"/>
              </a:rPr>
              <a:t>Origini</a:t>
            </a:r>
          </a:p>
        </p:txBody>
      </p:sp>
      <p:sp>
        <p:nvSpPr>
          <p:cNvPr id="147" name="CasellaDiTesto 146">
            <a:extLst>
              <a:ext uri="{FF2B5EF4-FFF2-40B4-BE49-F238E27FC236}">
                <a16:creationId xmlns:a16="http://schemas.microsoft.com/office/drawing/2014/main" id="{7E0329D1-6D05-4195-3E15-59045243C565}"/>
              </a:ext>
            </a:extLst>
          </p:cNvPr>
          <p:cNvSpPr txBox="1"/>
          <p:nvPr/>
        </p:nvSpPr>
        <p:spPr>
          <a:xfrm>
            <a:off x="457128" y="1097756"/>
            <a:ext cx="4976189" cy="4939814"/>
          </a:xfrm>
          <a:prstGeom prst="rect">
            <a:avLst/>
          </a:prstGeom>
          <a:noFill/>
        </p:spPr>
        <p:txBody>
          <a:bodyPr wrap="square" rtlCol="0">
            <a:spAutoFit/>
          </a:bodyPr>
          <a:lstStyle/>
          <a:p>
            <a:r>
              <a:rPr lang="it-IT" sz="2100" b="1" dirty="0">
                <a:latin typeface="Metropolis" panose="00000800000000000000" pitchFamily="50" charset="0"/>
              </a:rPr>
              <a:t>Ha tutto inizio nel 2002 dalla mente del diciannovenne svedese Daniel </a:t>
            </a:r>
            <a:r>
              <a:rPr lang="it-IT" sz="2100" b="1" dirty="0" err="1">
                <a:latin typeface="Metropolis" panose="00000800000000000000" pitchFamily="50" charset="0"/>
              </a:rPr>
              <a:t>Ek</a:t>
            </a:r>
            <a:r>
              <a:rPr lang="it-IT" sz="2100" b="1" dirty="0">
                <a:latin typeface="Metropolis" panose="00000800000000000000" pitchFamily="50" charset="0"/>
              </a:rPr>
              <a:t>, quando il servizio peer-to-peer Napster chiuse e </a:t>
            </a:r>
            <a:r>
              <a:rPr lang="it-IT" sz="2100" b="1" dirty="0" err="1">
                <a:latin typeface="Metropolis" panose="00000800000000000000" pitchFamily="50" charset="0"/>
              </a:rPr>
              <a:t>Kazaa</a:t>
            </a:r>
            <a:r>
              <a:rPr lang="it-IT" sz="2100" b="1" dirty="0">
                <a:latin typeface="Metropolis" panose="00000800000000000000" pitchFamily="50" charset="0"/>
              </a:rPr>
              <a:t>, un altro servizio illegale, prese il sopravvento. Da quel momento decise che era arrivato il momento di fornire un servizio migliore della pirateria che pagasse effettivamente gli artisti e l’industria della musica. Nel 2008 con la propria start up e con la collaborazione di un imprenditore di nome Martin </a:t>
            </a:r>
            <a:r>
              <a:rPr lang="it-IT" sz="2100" b="1" dirty="0" err="1">
                <a:latin typeface="Metropolis" panose="00000800000000000000" pitchFamily="50" charset="0"/>
              </a:rPr>
              <a:t>Lorentzon</a:t>
            </a:r>
            <a:r>
              <a:rPr lang="it-IT" sz="2100" b="1" dirty="0">
                <a:latin typeface="Metropolis" panose="00000800000000000000" pitchFamily="50" charset="0"/>
              </a:rPr>
              <a:t> rilasciò l’applicazione.</a:t>
            </a:r>
          </a:p>
        </p:txBody>
      </p:sp>
    </p:spTree>
    <p:extLst>
      <p:ext uri="{BB962C8B-B14F-4D97-AF65-F5344CB8AC3E}">
        <p14:creationId xmlns:p14="http://schemas.microsoft.com/office/powerpoint/2010/main" val="2862046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C00DEAE-277E-D17B-C6E5-353622CCECF2}"/>
              </a:ext>
            </a:extLst>
          </p:cNvPr>
          <p:cNvSpPr>
            <a:spLocks noGrp="1"/>
          </p:cNvSpPr>
          <p:nvPr>
            <p:ph type="title"/>
          </p:nvPr>
        </p:nvSpPr>
        <p:spPr>
          <a:xfrm>
            <a:off x="-1039174" y="-319192"/>
            <a:ext cx="10515600" cy="1325563"/>
          </a:xfrm>
        </p:spPr>
        <p:txBody>
          <a:bodyPr>
            <a:normAutofit/>
          </a:bodyPr>
          <a:lstStyle/>
          <a:p>
            <a:pPr algn="ctr"/>
            <a:r>
              <a:rPr lang="it-IT" sz="4000" b="1" dirty="0">
                <a:latin typeface="Metropolis" panose="00000800000000000000" pitchFamily="50" charset="0"/>
              </a:rPr>
              <a:t>Ascesa e Successo</a:t>
            </a:r>
          </a:p>
        </p:txBody>
      </p:sp>
      <p:pic>
        <p:nvPicPr>
          <p:cNvPr id="5" name="Segnaposto contenuto 4" descr="Immagine che contiene testo, schermata, Elementi grafici, Carattere&#10;&#10;Descrizione generata automaticamente">
            <a:extLst>
              <a:ext uri="{FF2B5EF4-FFF2-40B4-BE49-F238E27FC236}">
                <a16:creationId xmlns:a16="http://schemas.microsoft.com/office/drawing/2014/main" id="{E957FA30-9DC3-F996-AB7E-AC23C9B733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91801" y="128356"/>
            <a:ext cx="1898240" cy="1864385"/>
          </a:xfrm>
        </p:spPr>
      </p:pic>
      <p:sp>
        <p:nvSpPr>
          <p:cNvPr id="6" name="Freccia in giù 5">
            <a:extLst>
              <a:ext uri="{FF2B5EF4-FFF2-40B4-BE49-F238E27FC236}">
                <a16:creationId xmlns:a16="http://schemas.microsoft.com/office/drawing/2014/main" id="{A5190786-376C-318E-5646-EAC5586FA204}"/>
              </a:ext>
            </a:extLst>
          </p:cNvPr>
          <p:cNvSpPr/>
          <p:nvPr/>
        </p:nvSpPr>
        <p:spPr>
          <a:xfrm>
            <a:off x="10073474" y="2191708"/>
            <a:ext cx="453387" cy="466725"/>
          </a:xfrm>
          <a:prstGeom prst="downArrow">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Segnaposto contenuto 4">
            <a:extLst>
              <a:ext uri="{FF2B5EF4-FFF2-40B4-BE49-F238E27FC236}">
                <a16:creationId xmlns:a16="http://schemas.microsoft.com/office/drawing/2014/main" id="{9289DB9A-5C2F-E21E-DCB7-52A2F402F38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16360" y="2722158"/>
            <a:ext cx="1767611" cy="2234555"/>
          </a:xfrm>
          <a:prstGeom prst="rect">
            <a:avLst/>
          </a:prstGeom>
        </p:spPr>
      </p:pic>
      <p:sp>
        <p:nvSpPr>
          <p:cNvPr id="11" name="Freccia in giù 10">
            <a:extLst>
              <a:ext uri="{FF2B5EF4-FFF2-40B4-BE49-F238E27FC236}">
                <a16:creationId xmlns:a16="http://schemas.microsoft.com/office/drawing/2014/main" id="{8306332B-F811-1C5A-DE89-DB5348B9AFF6}"/>
              </a:ext>
            </a:extLst>
          </p:cNvPr>
          <p:cNvSpPr/>
          <p:nvPr/>
        </p:nvSpPr>
        <p:spPr>
          <a:xfrm>
            <a:off x="10073471" y="5003935"/>
            <a:ext cx="453387" cy="466725"/>
          </a:xfrm>
          <a:prstGeom prst="downArrow">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Segnaposto contenuto 4">
            <a:extLst>
              <a:ext uri="{FF2B5EF4-FFF2-40B4-BE49-F238E27FC236}">
                <a16:creationId xmlns:a16="http://schemas.microsoft.com/office/drawing/2014/main" id="{74120920-F1BD-804D-8351-64C1888DA8C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888641" y="5010532"/>
            <a:ext cx="2990858" cy="1682358"/>
          </a:xfrm>
          <a:prstGeom prst="rect">
            <a:avLst/>
          </a:prstGeom>
        </p:spPr>
      </p:pic>
      <p:sp>
        <p:nvSpPr>
          <p:cNvPr id="13" name="CasellaDiTesto 12">
            <a:extLst>
              <a:ext uri="{FF2B5EF4-FFF2-40B4-BE49-F238E27FC236}">
                <a16:creationId xmlns:a16="http://schemas.microsoft.com/office/drawing/2014/main" id="{3C38381B-B5B2-DC53-E0B9-181F8C6DDE7A}"/>
              </a:ext>
            </a:extLst>
          </p:cNvPr>
          <p:cNvSpPr txBox="1"/>
          <p:nvPr/>
        </p:nvSpPr>
        <p:spPr>
          <a:xfrm>
            <a:off x="6708711" y="866883"/>
            <a:ext cx="2357190" cy="523220"/>
          </a:xfrm>
          <a:prstGeom prst="rect">
            <a:avLst/>
          </a:prstGeom>
          <a:noFill/>
        </p:spPr>
        <p:txBody>
          <a:bodyPr wrap="square" rtlCol="0">
            <a:spAutoFit/>
          </a:bodyPr>
          <a:lstStyle/>
          <a:p>
            <a:r>
              <a:rPr lang="it-IT" sz="2800" b="1" dirty="0">
                <a:latin typeface="Metropolis" panose="00000800000000000000" pitchFamily="50" charset="0"/>
              </a:rPr>
              <a:t>2008 - 2012</a:t>
            </a:r>
          </a:p>
        </p:txBody>
      </p:sp>
      <p:sp>
        <p:nvSpPr>
          <p:cNvPr id="14" name="CasellaDiTesto 13">
            <a:extLst>
              <a:ext uri="{FF2B5EF4-FFF2-40B4-BE49-F238E27FC236}">
                <a16:creationId xmlns:a16="http://schemas.microsoft.com/office/drawing/2014/main" id="{8712CB64-589E-AF53-012B-F448938F8B90}"/>
              </a:ext>
            </a:extLst>
          </p:cNvPr>
          <p:cNvSpPr txBox="1"/>
          <p:nvPr/>
        </p:nvSpPr>
        <p:spPr>
          <a:xfrm>
            <a:off x="6708711" y="3316215"/>
            <a:ext cx="2179930" cy="523220"/>
          </a:xfrm>
          <a:prstGeom prst="rect">
            <a:avLst/>
          </a:prstGeom>
          <a:noFill/>
        </p:spPr>
        <p:txBody>
          <a:bodyPr wrap="square" rtlCol="0">
            <a:spAutoFit/>
          </a:bodyPr>
          <a:lstStyle/>
          <a:p>
            <a:r>
              <a:rPr lang="it-IT" sz="2800" b="1" dirty="0">
                <a:latin typeface="Metropolis" panose="00000800000000000000" pitchFamily="50" charset="0"/>
              </a:rPr>
              <a:t>2013 - 2015</a:t>
            </a:r>
          </a:p>
        </p:txBody>
      </p:sp>
      <p:sp>
        <p:nvSpPr>
          <p:cNvPr id="15" name="CasellaDiTesto 14">
            <a:extLst>
              <a:ext uri="{FF2B5EF4-FFF2-40B4-BE49-F238E27FC236}">
                <a16:creationId xmlns:a16="http://schemas.microsoft.com/office/drawing/2014/main" id="{5A1AAAEB-5439-6CCC-A59F-249A75C791F4}"/>
              </a:ext>
            </a:extLst>
          </p:cNvPr>
          <p:cNvSpPr txBox="1"/>
          <p:nvPr/>
        </p:nvSpPr>
        <p:spPr>
          <a:xfrm>
            <a:off x="6708711" y="5581914"/>
            <a:ext cx="2179930" cy="523220"/>
          </a:xfrm>
          <a:prstGeom prst="rect">
            <a:avLst/>
          </a:prstGeom>
          <a:noFill/>
        </p:spPr>
        <p:txBody>
          <a:bodyPr wrap="square" rtlCol="0">
            <a:spAutoFit/>
          </a:bodyPr>
          <a:lstStyle/>
          <a:p>
            <a:r>
              <a:rPr lang="it-IT" sz="2800" b="1" dirty="0">
                <a:latin typeface="Metropolis" panose="00000800000000000000" pitchFamily="50" charset="0"/>
              </a:rPr>
              <a:t>2015 - Ora</a:t>
            </a:r>
          </a:p>
        </p:txBody>
      </p:sp>
      <p:sp>
        <p:nvSpPr>
          <p:cNvPr id="18" name="Freccia a pentagono 17">
            <a:extLst>
              <a:ext uri="{FF2B5EF4-FFF2-40B4-BE49-F238E27FC236}">
                <a16:creationId xmlns:a16="http://schemas.microsoft.com/office/drawing/2014/main" id="{5CD08E81-16C2-16CB-1DD1-48B926061DD8}"/>
              </a:ext>
            </a:extLst>
          </p:cNvPr>
          <p:cNvSpPr/>
          <p:nvPr/>
        </p:nvSpPr>
        <p:spPr>
          <a:xfrm>
            <a:off x="136017" y="626711"/>
            <a:ext cx="6330097" cy="6066179"/>
          </a:xfrm>
          <a:prstGeom prst="homePlate">
            <a:avLst>
              <a:gd name="adj" fmla="val 5992"/>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2200" b="1" dirty="0">
              <a:solidFill>
                <a:schemeClr val="tx1">
                  <a:lumMod val="95000"/>
                  <a:lumOff val="5000"/>
                </a:schemeClr>
              </a:solidFill>
              <a:latin typeface="Metropolis" panose="00000800000000000000" pitchFamily="50" charset="0"/>
            </a:endParaRPr>
          </a:p>
        </p:txBody>
      </p:sp>
      <p:sp>
        <p:nvSpPr>
          <p:cNvPr id="20" name="CasellaDiTesto 19">
            <a:extLst>
              <a:ext uri="{FF2B5EF4-FFF2-40B4-BE49-F238E27FC236}">
                <a16:creationId xmlns:a16="http://schemas.microsoft.com/office/drawing/2014/main" id="{13D2BF56-D4AE-8E28-5CCF-C84EA7AABD6B}"/>
              </a:ext>
            </a:extLst>
          </p:cNvPr>
          <p:cNvSpPr txBox="1"/>
          <p:nvPr/>
        </p:nvSpPr>
        <p:spPr>
          <a:xfrm>
            <a:off x="174468" y="626711"/>
            <a:ext cx="5766318" cy="10956846"/>
          </a:xfrm>
          <a:prstGeom prst="rect">
            <a:avLst/>
          </a:prstGeom>
          <a:noFill/>
        </p:spPr>
        <p:txBody>
          <a:bodyPr wrap="square" rtlCol="0">
            <a:spAutoFit/>
          </a:bodyPr>
          <a:lstStyle/>
          <a:p>
            <a:r>
              <a:rPr lang="it-IT" sz="2200" b="1" dirty="0">
                <a:solidFill>
                  <a:schemeClr val="tx1">
                    <a:lumMod val="95000"/>
                    <a:lumOff val="5000"/>
                  </a:schemeClr>
                </a:solidFill>
                <a:latin typeface="Metropolis" panose="00000800000000000000" pitchFamily="50" charset="0"/>
              </a:rPr>
              <a:t>Dal suo rilascio nel 2008 è stato gradualmente reso disponibile in tutti i paesi europei per poi sbarcare negli USA nel 2011, affermandosi come la migliore piattaforma streaming di musica grazie alla sua interfaccia semplice e dall’efficienza del servizio fornito.</a:t>
            </a:r>
          </a:p>
          <a:p>
            <a:r>
              <a:rPr lang="it-IT" sz="2200" b="1" dirty="0">
                <a:latin typeface="Metropolis" panose="00000800000000000000" pitchFamily="50" charset="0"/>
              </a:rPr>
              <a:t>La crescita di Spotify fu esponenziale e riesce a raccogliere in poco tempo 1,5 miliardi di dollari in donazioni e il progetto viene stanziato dallo stesso Sean Parker, il fondatore di Napster con un investimento di 15 milioni.</a:t>
            </a:r>
          </a:p>
          <a:p>
            <a:r>
              <a:rPr lang="it-IT" sz="2200" b="1" dirty="0">
                <a:latin typeface="Metropolis" panose="00000800000000000000" pitchFamily="50" charset="0"/>
              </a:rPr>
              <a:t>Nel 2018 riesce a fatturare 1,5 miliardi di dollari tramite gli account premium </a:t>
            </a:r>
            <a:r>
              <a:rPr lang="it-IT" sz="2200" b="0" i="0" dirty="0">
                <a:solidFill>
                  <a:schemeClr val="tx1">
                    <a:lumMod val="95000"/>
                    <a:lumOff val="5000"/>
                  </a:schemeClr>
                </a:solidFill>
                <a:effectLst/>
                <a:latin typeface="Metropolis" panose="00000800000000000000" pitchFamily="50" charset="0"/>
              </a:rPr>
              <a:t>mentre quelli derivanti dalla pubblicità della versione free sono di 123 milioni.</a:t>
            </a:r>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p:txBody>
      </p:sp>
    </p:spTree>
    <p:extLst>
      <p:ext uri="{BB962C8B-B14F-4D97-AF65-F5344CB8AC3E}">
        <p14:creationId xmlns:p14="http://schemas.microsoft.com/office/powerpoint/2010/main" val="2160149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p:cNvGrpSpPr/>
        <p:nvPr/>
      </p:nvGrpSpPr>
      <p:grpSpPr>
        <a:xfrm>
          <a:off x="0" y="0"/>
          <a:ext cx="0" cy="0"/>
          <a:chOff x="0" y="0"/>
          <a:chExt cx="0" cy="0"/>
        </a:xfrm>
      </p:grpSpPr>
      <p:sp useBgFill="1">
        <p:nvSpPr>
          <p:cNvPr id="33" name="Rectangle 17">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2903B44-BED7-CCAD-003F-D01EDA37FCB3}"/>
              </a:ext>
            </a:extLst>
          </p:cNvPr>
          <p:cNvSpPr>
            <a:spLocks noGrp="1"/>
          </p:cNvSpPr>
          <p:nvPr>
            <p:ph type="title"/>
          </p:nvPr>
        </p:nvSpPr>
        <p:spPr>
          <a:xfrm>
            <a:off x="263381" y="276226"/>
            <a:ext cx="5832619" cy="628843"/>
          </a:xfrm>
        </p:spPr>
        <p:txBody>
          <a:bodyPr vert="horz" lIns="91440" tIns="45720" rIns="91440" bIns="45720" rtlCol="0" anchor="b">
            <a:normAutofit/>
          </a:bodyPr>
          <a:lstStyle/>
          <a:p>
            <a:r>
              <a:rPr lang="en-US" sz="3600" dirty="0" err="1">
                <a:latin typeface="Metropolis" panose="00000800000000000000" pitchFamily="50" charset="0"/>
              </a:rPr>
              <a:t>Passando</a:t>
            </a:r>
            <a:r>
              <a:rPr lang="en-US" sz="3600" dirty="0">
                <a:latin typeface="Metropolis" panose="00000800000000000000" pitchFamily="50" charset="0"/>
              </a:rPr>
              <a:t> </a:t>
            </a:r>
            <a:r>
              <a:rPr lang="en-US" sz="3600" dirty="0" err="1">
                <a:latin typeface="Metropolis" panose="00000800000000000000" pitchFamily="50" charset="0"/>
              </a:rPr>
              <a:t>alla</a:t>
            </a:r>
            <a:r>
              <a:rPr lang="en-US" sz="3600" dirty="0">
                <a:latin typeface="Metropolis" panose="00000800000000000000" pitchFamily="50" charset="0"/>
              </a:rPr>
              <a:t> </a:t>
            </a:r>
            <a:r>
              <a:rPr lang="en-US" sz="3600" dirty="0" err="1">
                <a:latin typeface="Metropolis" panose="00000800000000000000" pitchFamily="50" charset="0"/>
              </a:rPr>
              <a:t>musica</a:t>
            </a:r>
            <a:endParaRPr lang="en-US" sz="3600" dirty="0">
              <a:latin typeface="Metropolis" panose="00000800000000000000" pitchFamily="50" charset="0"/>
            </a:endParaRPr>
          </a:p>
        </p:txBody>
      </p:sp>
      <p:pic>
        <p:nvPicPr>
          <p:cNvPr id="5" name="Picture 4">
            <a:extLst>
              <a:ext uri="{FF2B5EF4-FFF2-40B4-BE49-F238E27FC236}">
                <a16:creationId xmlns:a16="http://schemas.microsoft.com/office/drawing/2014/main" id="{F6F1732F-1566-6FB5-E24C-B6552F8AB707}"/>
              </a:ext>
            </a:extLst>
          </p:cNvPr>
          <p:cNvPicPr>
            <a:picLocks noChangeAspect="1"/>
          </p:cNvPicPr>
          <p:nvPr/>
        </p:nvPicPr>
        <p:blipFill>
          <a:blip r:embed="rId2">
            <a:alphaModFix amt="95000"/>
            <a:extLst>
              <a:ext uri="{28A0092B-C50C-407E-A947-70E740481C1C}">
                <a14:useLocalDpi xmlns:a14="http://schemas.microsoft.com/office/drawing/2010/main" val="0"/>
              </a:ext>
            </a:extLst>
          </a:blip>
          <a:srcRect l="28263" r="28263"/>
          <a:stretch/>
        </p:blipFill>
        <p:spPr>
          <a:xfrm>
            <a:off x="5862673" y="0"/>
            <a:ext cx="6329327" cy="7279562"/>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6" name="CasellaDiTesto 5">
            <a:extLst>
              <a:ext uri="{FF2B5EF4-FFF2-40B4-BE49-F238E27FC236}">
                <a16:creationId xmlns:a16="http://schemas.microsoft.com/office/drawing/2014/main" id="{22AEE5E4-6B3E-9E0D-3D18-4B391E4058C5}"/>
              </a:ext>
            </a:extLst>
          </p:cNvPr>
          <p:cNvSpPr txBox="1"/>
          <p:nvPr/>
        </p:nvSpPr>
        <p:spPr>
          <a:xfrm>
            <a:off x="263381" y="1119672"/>
            <a:ext cx="5962785" cy="5293757"/>
          </a:xfrm>
          <a:prstGeom prst="rect">
            <a:avLst/>
          </a:prstGeom>
          <a:noFill/>
        </p:spPr>
        <p:txBody>
          <a:bodyPr wrap="square" rtlCol="0">
            <a:spAutoFit/>
          </a:bodyPr>
          <a:lstStyle/>
          <a:p>
            <a:r>
              <a:rPr lang="it-IT" sz="2600" b="1" dirty="0">
                <a:latin typeface="Metropolis" panose="00000800000000000000" pitchFamily="50" charset="0"/>
              </a:rPr>
              <a:t>Spotify conta oltre a 11 milioni di artisti e più di 100 milioni di canzoni.</a:t>
            </a:r>
          </a:p>
          <a:p>
            <a:r>
              <a:rPr lang="it-IT" sz="2600" b="1" dirty="0">
                <a:latin typeface="Metropolis" panose="00000800000000000000" pitchFamily="50" charset="0"/>
              </a:rPr>
              <a:t>In questa presentazioni andremo ad analizzare le migliori canzoni pubblicate da quando l’applicazione ha aperto i battenti fino al 2019, anno fino al quale i dati dei dataset pubblicati online erano disponibili, dati che comunque sono preziosissimi per studiare l’andamento dell’industria nell’ultimo decennio.</a:t>
            </a:r>
          </a:p>
        </p:txBody>
      </p:sp>
    </p:spTree>
    <p:extLst>
      <p:ext uri="{BB962C8B-B14F-4D97-AF65-F5344CB8AC3E}">
        <p14:creationId xmlns:p14="http://schemas.microsoft.com/office/powerpoint/2010/main" val="1854241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E5492293-805A-912F-EA35-B39F7869E28F}"/>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E2ADB319-AEF9-F846-DE4E-12E16DC6D93E}"/>
              </a:ext>
            </a:extLst>
          </p:cNvPr>
          <p:cNvSpPr>
            <a:spLocks noGrp="1"/>
          </p:cNvSpPr>
          <p:nvPr>
            <p:ph type="title"/>
          </p:nvPr>
        </p:nvSpPr>
        <p:spPr>
          <a:xfrm>
            <a:off x="177280" y="-146252"/>
            <a:ext cx="12014720" cy="1325563"/>
          </a:xfrm>
        </p:spPr>
        <p:txBody>
          <a:bodyPr>
            <a:normAutofit/>
          </a:bodyPr>
          <a:lstStyle/>
          <a:p>
            <a:r>
              <a:rPr lang="it-IT" sz="3600" dirty="0">
                <a:latin typeface="Metropolis" panose="00000800000000000000" pitchFamily="50" charset="0"/>
              </a:rPr>
              <a:t>Con quale modalità i brani vengono rilasciati su Spotify?</a:t>
            </a:r>
          </a:p>
        </p:txBody>
      </p:sp>
      <p:pic>
        <p:nvPicPr>
          <p:cNvPr id="7" name="Immagine 6" descr="Immagine che contiene cerchio, Policromia, Elementi grafici, astronomia&#10;&#10;Descrizione generata automaticamente">
            <a:extLst>
              <a:ext uri="{FF2B5EF4-FFF2-40B4-BE49-F238E27FC236}">
                <a16:creationId xmlns:a16="http://schemas.microsoft.com/office/drawing/2014/main" id="{3987B088-CFEB-A823-5689-B8FFA01BDB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3080" y="0"/>
            <a:ext cx="7558920" cy="7229475"/>
          </a:xfrm>
          <a:prstGeom prst="rect">
            <a:avLst/>
          </a:prstGeom>
        </p:spPr>
      </p:pic>
      <p:sp>
        <p:nvSpPr>
          <p:cNvPr id="10" name="CasellaDiTesto 9">
            <a:extLst>
              <a:ext uri="{FF2B5EF4-FFF2-40B4-BE49-F238E27FC236}">
                <a16:creationId xmlns:a16="http://schemas.microsoft.com/office/drawing/2014/main" id="{32FE84FD-97F6-6A2E-7F69-BDF4F0C15717}"/>
              </a:ext>
            </a:extLst>
          </p:cNvPr>
          <p:cNvSpPr txBox="1"/>
          <p:nvPr/>
        </p:nvSpPr>
        <p:spPr>
          <a:xfrm>
            <a:off x="74645" y="1110342"/>
            <a:ext cx="5001210" cy="5847755"/>
          </a:xfrm>
          <a:prstGeom prst="rect">
            <a:avLst/>
          </a:prstGeom>
          <a:noFill/>
        </p:spPr>
        <p:txBody>
          <a:bodyPr wrap="square" rtlCol="0">
            <a:spAutoFit/>
          </a:bodyPr>
          <a:lstStyle/>
          <a:p>
            <a:r>
              <a:rPr lang="it-IT" sz="2200" b="1" dirty="0">
                <a:latin typeface="Metropolis" panose="00000800000000000000" pitchFamily="50" charset="0"/>
              </a:rPr>
              <a:t>Come si può notare dal grafico la maggior parte dei brani rilasciati sull’applicazione vengono pubblicati con l’uscita di un album (catalogate come tali tutte le uscite con almeno sette tracce musicali che complessivamente superano i 30 minuti di durata), i singoli invece vengono rilasciati con lo scopo di pubblicizzare un album che deve ancora uscire (per essere un singolo deve avere meno di 3 tracce musicali e devono durare complessivamente meno di 30 minuti). Il rilascio di una canzone tramite compilation è piuttosto raro. </a:t>
            </a:r>
          </a:p>
        </p:txBody>
      </p:sp>
    </p:spTree>
    <p:extLst>
      <p:ext uri="{BB962C8B-B14F-4D97-AF65-F5344CB8AC3E}">
        <p14:creationId xmlns:p14="http://schemas.microsoft.com/office/powerpoint/2010/main" val="2004057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0A506F3B-4658-D28B-FD5B-9B1C517FE1A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FF42863A-BAC6-1865-A4F0-46C83A9E24A4}"/>
              </a:ext>
            </a:extLst>
          </p:cNvPr>
          <p:cNvSpPr>
            <a:spLocks noGrp="1"/>
          </p:cNvSpPr>
          <p:nvPr>
            <p:ph type="title"/>
          </p:nvPr>
        </p:nvSpPr>
        <p:spPr>
          <a:xfrm>
            <a:off x="758890" y="-559651"/>
            <a:ext cx="10898155" cy="1604865"/>
          </a:xfrm>
        </p:spPr>
        <p:txBody>
          <a:bodyPr>
            <a:normAutofit/>
          </a:bodyPr>
          <a:lstStyle/>
          <a:p>
            <a:r>
              <a:rPr lang="it-IT" sz="3600" dirty="0">
                <a:latin typeface="Metropolis" panose="00000800000000000000" pitchFamily="50" charset="0"/>
              </a:rPr>
              <a:t>  Andamento della durata dei brani negli anni</a:t>
            </a:r>
          </a:p>
        </p:txBody>
      </p:sp>
      <p:pic>
        <p:nvPicPr>
          <p:cNvPr id="5" name="Segnaposto contenuto 4" descr="Immagine che contiene nero, linea, oscurità, arte&#10;&#10;Descrizione generata automaticamente">
            <a:extLst>
              <a:ext uri="{FF2B5EF4-FFF2-40B4-BE49-F238E27FC236}">
                <a16:creationId xmlns:a16="http://schemas.microsoft.com/office/drawing/2014/main" id="{5B568B5C-3681-C3FC-D133-66D5F4E8A6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45428" y="811834"/>
            <a:ext cx="7946572" cy="5404123"/>
          </a:xfrm>
        </p:spPr>
      </p:pic>
      <p:sp>
        <p:nvSpPr>
          <p:cNvPr id="3" name="CasellaDiTesto 2">
            <a:extLst>
              <a:ext uri="{FF2B5EF4-FFF2-40B4-BE49-F238E27FC236}">
                <a16:creationId xmlns:a16="http://schemas.microsoft.com/office/drawing/2014/main" id="{7EF36B90-FF48-FB00-905E-3851FD97D3D2}"/>
              </a:ext>
            </a:extLst>
          </p:cNvPr>
          <p:cNvSpPr txBox="1"/>
          <p:nvPr/>
        </p:nvSpPr>
        <p:spPr>
          <a:xfrm>
            <a:off x="93305" y="419877"/>
            <a:ext cx="4301413" cy="6555641"/>
          </a:xfrm>
          <a:prstGeom prst="rect">
            <a:avLst/>
          </a:prstGeom>
          <a:noFill/>
        </p:spPr>
        <p:txBody>
          <a:bodyPr wrap="square" rtlCol="0">
            <a:spAutoFit/>
          </a:bodyPr>
          <a:lstStyle/>
          <a:p>
            <a:r>
              <a:rPr lang="it-IT" sz="2000" b="1" dirty="0">
                <a:latin typeface="Metropolis" panose="00000800000000000000" pitchFamily="50" charset="0"/>
              </a:rPr>
              <a:t>Possiamo osservare come nell’ultima decade la durata delle canzoni stia progressivamente scendendo e tale fenomeno si può ricollegare a un fattore preoccupante:  </a:t>
            </a:r>
          </a:p>
          <a:p>
            <a:r>
              <a:rPr lang="it-IT" sz="2000" b="1" dirty="0">
                <a:latin typeface="Metropolis" panose="00000800000000000000" pitchFamily="50" charset="0"/>
              </a:rPr>
              <a:t>nei servizi di streaming bastano 30 secondi di ascolto per far sì che la canzone venga considerata «riprodotta» e ciò va a influire sugli incassi dell’artista che nella maggior parte dei casi punterà a una canzone più corta per poter tagliare più facilmente il traguardo dei 30 secondi. Ovviamente esistono ancora molti artisti che non scelgono di seguire tale strategia, prediligendo vie più artistiche per la pubblicazione di un brano.</a:t>
            </a:r>
          </a:p>
        </p:txBody>
      </p:sp>
    </p:spTree>
    <p:extLst>
      <p:ext uri="{BB962C8B-B14F-4D97-AF65-F5344CB8AC3E}">
        <p14:creationId xmlns:p14="http://schemas.microsoft.com/office/powerpoint/2010/main" val="2494660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4649EBF0-F302-E996-BFA9-B388AC261152}"/>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628B6F4C-8242-0FE2-82CF-DE30476F6606}"/>
              </a:ext>
            </a:extLst>
          </p:cNvPr>
          <p:cNvSpPr>
            <a:spLocks noGrp="1"/>
          </p:cNvSpPr>
          <p:nvPr>
            <p:ph type="title"/>
          </p:nvPr>
        </p:nvSpPr>
        <p:spPr>
          <a:xfrm>
            <a:off x="838200" y="-140364"/>
            <a:ext cx="10515600" cy="1306692"/>
          </a:xfrm>
        </p:spPr>
        <p:txBody>
          <a:bodyPr>
            <a:normAutofit/>
          </a:bodyPr>
          <a:lstStyle/>
          <a:p>
            <a:pPr algn="ctr"/>
            <a:r>
              <a:rPr lang="it-IT" sz="3600" dirty="0">
                <a:latin typeface="Metropolis" panose="00000800000000000000" pitchFamily="50" charset="0"/>
              </a:rPr>
              <a:t>Una canzone con contenuto esplicito è più popolare di una senza?</a:t>
            </a:r>
          </a:p>
        </p:txBody>
      </p:sp>
      <p:pic>
        <p:nvPicPr>
          <p:cNvPr id="5" name="Segnaposto contenuto 4" descr="Immagine che contiene schermata, nero, oscurità, Rettangolo&#10;&#10;Descrizione generata automaticamente">
            <a:extLst>
              <a:ext uri="{FF2B5EF4-FFF2-40B4-BE49-F238E27FC236}">
                <a16:creationId xmlns:a16="http://schemas.microsoft.com/office/drawing/2014/main" id="{4C0B80BF-FB44-E39A-1AD9-2A0050270E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8894" y="1166328"/>
            <a:ext cx="8394025" cy="5599727"/>
          </a:xfrm>
        </p:spPr>
      </p:pic>
      <p:sp>
        <p:nvSpPr>
          <p:cNvPr id="3" name="CasellaDiTesto 2">
            <a:extLst>
              <a:ext uri="{FF2B5EF4-FFF2-40B4-BE49-F238E27FC236}">
                <a16:creationId xmlns:a16="http://schemas.microsoft.com/office/drawing/2014/main" id="{6D7E4DB1-5B4B-853A-3D00-3386482043F8}"/>
              </a:ext>
            </a:extLst>
          </p:cNvPr>
          <p:cNvSpPr txBox="1"/>
          <p:nvPr/>
        </p:nvSpPr>
        <p:spPr>
          <a:xfrm>
            <a:off x="177282" y="1101012"/>
            <a:ext cx="3396342" cy="5170646"/>
          </a:xfrm>
          <a:prstGeom prst="rect">
            <a:avLst/>
          </a:prstGeom>
          <a:noFill/>
        </p:spPr>
        <p:txBody>
          <a:bodyPr wrap="square" rtlCol="0">
            <a:spAutoFit/>
          </a:bodyPr>
          <a:lstStyle/>
          <a:p>
            <a:r>
              <a:rPr lang="it-IT" sz="2200" b="1" dirty="0">
                <a:latin typeface="Metropolis" panose="00000800000000000000" pitchFamily="50" charset="0"/>
              </a:rPr>
              <a:t>Una canzone è considerabile esplicita se al suo interno vi si può trovare turpiloquio, elementi di carattere sessuale o violento, di solito segnalati con un’etichetta «E» oppure «ESPLICITO». Seppur non di molto, le canzoni esplicite tendono ad essere più popolari di quelle non esplicite.</a:t>
            </a:r>
          </a:p>
        </p:txBody>
      </p:sp>
    </p:spTree>
    <p:extLst>
      <p:ext uri="{BB962C8B-B14F-4D97-AF65-F5344CB8AC3E}">
        <p14:creationId xmlns:p14="http://schemas.microsoft.com/office/powerpoint/2010/main" val="202889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BF6"/>
        </a:solidFill>
        <a:effectLst/>
      </p:bgPr>
    </p:bg>
    <p:spTree>
      <p:nvGrpSpPr>
        <p:cNvPr id="1" name="">
          <a:extLst>
            <a:ext uri="{FF2B5EF4-FFF2-40B4-BE49-F238E27FC236}">
              <a16:creationId xmlns:a16="http://schemas.microsoft.com/office/drawing/2014/main" id="{924E3C6C-4610-D808-A0A4-1DCE52262398}"/>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5ABBFC1-E50A-4E35-444B-00DD55C71C75}"/>
              </a:ext>
            </a:extLst>
          </p:cNvPr>
          <p:cNvSpPr>
            <a:spLocks noGrp="1"/>
          </p:cNvSpPr>
          <p:nvPr>
            <p:ph type="title"/>
          </p:nvPr>
        </p:nvSpPr>
        <p:spPr>
          <a:xfrm>
            <a:off x="838200" y="-129883"/>
            <a:ext cx="10515600" cy="1325563"/>
          </a:xfrm>
        </p:spPr>
        <p:txBody>
          <a:bodyPr>
            <a:normAutofit/>
          </a:bodyPr>
          <a:lstStyle/>
          <a:p>
            <a:pPr algn="ctr"/>
            <a:r>
              <a:rPr lang="it-IT" sz="3600" dirty="0">
                <a:latin typeface="Metropolis" panose="00000800000000000000" pitchFamily="50" charset="0"/>
              </a:rPr>
              <a:t>Evoluzione degli attributi dei brani su Spotify nell’ultimo decennio</a:t>
            </a:r>
          </a:p>
        </p:txBody>
      </p:sp>
      <p:pic>
        <p:nvPicPr>
          <p:cNvPr id="5" name="Segnaposto contenuto 4" descr="Immagine che contiene schermata, arte&#10;&#10;Descrizione generata automaticamente">
            <a:extLst>
              <a:ext uri="{FF2B5EF4-FFF2-40B4-BE49-F238E27FC236}">
                <a16:creationId xmlns:a16="http://schemas.microsoft.com/office/drawing/2014/main" id="{FEF6E71E-D201-46BA-8810-5E82031315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72687" y="1011606"/>
            <a:ext cx="8864470" cy="5846394"/>
          </a:xfrm>
        </p:spPr>
      </p:pic>
      <p:sp>
        <p:nvSpPr>
          <p:cNvPr id="3" name="CasellaDiTesto 2">
            <a:extLst>
              <a:ext uri="{FF2B5EF4-FFF2-40B4-BE49-F238E27FC236}">
                <a16:creationId xmlns:a16="http://schemas.microsoft.com/office/drawing/2014/main" id="{62283497-8848-EC30-A055-9DE64E8A4406}"/>
              </a:ext>
            </a:extLst>
          </p:cNvPr>
          <p:cNvSpPr txBox="1"/>
          <p:nvPr/>
        </p:nvSpPr>
        <p:spPr>
          <a:xfrm>
            <a:off x="251927" y="1195680"/>
            <a:ext cx="2820760" cy="4524315"/>
          </a:xfrm>
          <a:prstGeom prst="rect">
            <a:avLst/>
          </a:prstGeom>
          <a:noFill/>
        </p:spPr>
        <p:txBody>
          <a:bodyPr wrap="square" rtlCol="0">
            <a:spAutoFit/>
          </a:bodyPr>
          <a:lstStyle/>
          <a:p>
            <a:r>
              <a:rPr lang="it-IT" sz="2400" b="1" dirty="0">
                <a:latin typeface="Metropolis" panose="00000800000000000000" pitchFamily="50" charset="0"/>
              </a:rPr>
              <a:t>Questi attributi sono dei dati numerici tra 0 e 1 che Spotify attribuisce ai vari brani pubblicati sulla sua piattaforma e descrivono diverse caratteristiche di un brano.</a:t>
            </a:r>
          </a:p>
        </p:txBody>
      </p:sp>
    </p:spTree>
    <p:extLst>
      <p:ext uri="{BB962C8B-B14F-4D97-AF65-F5344CB8AC3E}">
        <p14:creationId xmlns:p14="http://schemas.microsoft.com/office/powerpoint/2010/main" val="210369383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d739c0e-5509-4bca-a60a-ff01781969b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BBBC047A17D6744EAA595356861CFE17" ma:contentTypeVersion="5" ma:contentTypeDescription="Creare un nuovo documento." ma:contentTypeScope="" ma:versionID="b8184313c0e7509c7f1ae056124151a7">
  <xsd:schema xmlns:xsd="http://www.w3.org/2001/XMLSchema" xmlns:xs="http://www.w3.org/2001/XMLSchema" xmlns:p="http://schemas.microsoft.com/office/2006/metadata/properties" xmlns:ns3="1d739c0e-5509-4bca-a60a-ff01781969bc" targetNamespace="http://schemas.microsoft.com/office/2006/metadata/properties" ma:root="true" ma:fieldsID="56558b0488399cb3da1f5978bdcf9bf3" ns3:_="">
    <xsd:import namespace="1d739c0e-5509-4bca-a60a-ff01781969bc"/>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739c0e-5509-4bca-a60a-ff01781969b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38F127E-4278-4DF4-A0E9-0EAD11714770}">
  <ds:schemaRefs>
    <ds:schemaRef ds:uri="http://schemas.microsoft.com/office/infopath/2007/PartnerControls"/>
    <ds:schemaRef ds:uri="1d739c0e-5509-4bca-a60a-ff01781969bc"/>
    <ds:schemaRef ds:uri="http://purl.org/dc/terms/"/>
    <ds:schemaRef ds:uri="http://schemas.openxmlformats.org/package/2006/metadata/core-properties"/>
    <ds:schemaRef ds:uri="http://purl.org/dc/elements/1.1/"/>
    <ds:schemaRef ds:uri="http://schemas.microsoft.com/office/2006/documentManagement/typ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1B11BBF0-64C6-4A09-BB9E-C712630B3F40}">
  <ds:schemaRefs>
    <ds:schemaRef ds:uri="http://schemas.microsoft.com/sharepoint/v3/contenttype/forms"/>
  </ds:schemaRefs>
</ds:datastoreItem>
</file>

<file path=customXml/itemProps3.xml><?xml version="1.0" encoding="utf-8"?>
<ds:datastoreItem xmlns:ds="http://schemas.openxmlformats.org/officeDocument/2006/customXml" ds:itemID="{4FBA04E9-F61E-4243-897D-1123684D8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739c0e-5509-4bca-a60a-ff01781969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899</TotalTime>
  <Words>1109</Words>
  <Application>Microsoft Office PowerPoint</Application>
  <PresentationFormat>Widescreen</PresentationFormat>
  <Paragraphs>82</Paragraphs>
  <Slides>25</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25</vt:i4>
      </vt:variant>
    </vt:vector>
  </HeadingPairs>
  <TitlesOfParts>
    <vt:vector size="30" baseType="lpstr">
      <vt:lpstr>Aptos</vt:lpstr>
      <vt:lpstr>Aptos Display</vt:lpstr>
      <vt:lpstr>Arial</vt:lpstr>
      <vt:lpstr>Metropolis</vt:lpstr>
      <vt:lpstr>Tema di Office</vt:lpstr>
      <vt:lpstr>Presentazione standard di PowerPoint</vt:lpstr>
      <vt:lpstr>Presentazione standard di PowerPoint</vt:lpstr>
      <vt:lpstr>Presentazione standard di PowerPoint</vt:lpstr>
      <vt:lpstr>Ascesa e Successo</vt:lpstr>
      <vt:lpstr>Passando alla musica</vt:lpstr>
      <vt:lpstr>Con quale modalità i brani vengono rilasciati su Spotify?</vt:lpstr>
      <vt:lpstr>  Andamento della durata dei brani negli anni</vt:lpstr>
      <vt:lpstr>Una canzone con contenuto esplicito è più popolare di una senza?</vt:lpstr>
      <vt:lpstr>Evoluzione degli attributi dei brani su Spotify nell’ultimo decennio</vt:lpstr>
      <vt:lpstr>Strumentalità</vt:lpstr>
      <vt:lpstr>Presenza di Parole</vt:lpstr>
      <vt:lpstr>Indice di Felicità</vt:lpstr>
      <vt:lpstr>Danzabilità</vt:lpstr>
      <vt:lpstr>Energia</vt:lpstr>
      <vt:lpstr>Acustico</vt:lpstr>
      <vt:lpstr>Relazione tra Danzabilità e Indice di Felicità</vt:lpstr>
      <vt:lpstr>Quali sono stati i generi musicali più popolari dell’ultimo decennio ?</vt:lpstr>
      <vt:lpstr>2008</vt:lpstr>
      <vt:lpstr>2010</vt:lpstr>
      <vt:lpstr>2012</vt:lpstr>
      <vt:lpstr>2014</vt:lpstr>
      <vt:lpstr>2016</vt:lpstr>
      <vt:lpstr>2018</vt:lpstr>
      <vt:lpstr>Fonti</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Giorgio Guastaferro</dc:creator>
  <cp:lastModifiedBy>Giorgio Guastaferro</cp:lastModifiedBy>
  <cp:revision>4</cp:revision>
  <dcterms:created xsi:type="dcterms:W3CDTF">2024-02-19T14:53:16Z</dcterms:created>
  <dcterms:modified xsi:type="dcterms:W3CDTF">2024-02-20T12:23:04Z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0x010100BBBC047A17D6744EAA595356861CFE17</vt:lpwstr>
  </property>
</Properties>
</file>

<file path=docProps/thumbnail.jpeg>
</file>